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sldIdLst>
    <p:sldId id="259" r:id="rId2"/>
    <p:sldId id="260" r:id="rId3"/>
    <p:sldId id="266" r:id="rId4"/>
    <p:sldId id="262" r:id="rId5"/>
    <p:sldId id="263" r:id="rId6"/>
    <p:sldId id="264" r:id="rId7"/>
    <p:sldId id="265" r:id="rId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475" autoAdjust="0"/>
    <p:restoredTop sz="95411" autoAdjust="0"/>
  </p:normalViewPr>
  <p:slideViewPr>
    <p:cSldViewPr>
      <p:cViewPr varScale="1">
        <p:scale>
          <a:sx n="154" d="100"/>
          <a:sy n="154" d="100"/>
        </p:scale>
        <p:origin x="109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споров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рассмотрено, разъяснено</c:v>
                </c:pt>
                <c:pt idx="1">
                  <c:v>рассмотрено, поддержано</c:v>
                </c:pt>
                <c:pt idx="2">
                  <c:v>рассмотрено, не поддержано</c:v>
                </c:pt>
                <c:pt idx="3">
                  <c:v>факты подтвердились</c:v>
                </c:pt>
                <c:pt idx="4">
                  <c:v>факты не подтвердились</c:v>
                </c:pt>
                <c:pt idx="5">
                  <c:v>рассмотрено, продлено</c:v>
                </c:pt>
                <c:pt idx="6">
                  <c:v>направлено по компетенции</c:v>
                </c:pt>
                <c:pt idx="7">
                  <c:v>оставлено без ответа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93</c:v>
                </c:pt>
                <c:pt idx="1">
                  <c:v>17</c:v>
                </c:pt>
                <c:pt idx="2">
                  <c:v>9</c:v>
                </c:pt>
                <c:pt idx="3">
                  <c:v>20</c:v>
                </c:pt>
                <c:pt idx="4">
                  <c:v>57</c:v>
                </c:pt>
                <c:pt idx="5">
                  <c:v>0</c:v>
                </c:pt>
                <c:pt idx="6">
                  <c:v>9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100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750" b="0" strike="noStrike" spc="-1">
                <a:solidFill>
                  <a:srgbClr val="FF0000"/>
                </a:solidFill>
                <a:latin typeface="Times New Roman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9332"/>
            <a:ext cx="6047640" cy="481180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3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3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9024"/>
            <a:ext cx="3280680" cy="5343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9024"/>
            <a:ext cx="3280680" cy="5343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606B5C8-1F9A-4B58-BECE-17EC2D516606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673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Rectangle 7"/>
          <p:cNvSpPr/>
          <p:nvPr/>
        </p:nvSpPr>
        <p:spPr>
          <a:xfrm>
            <a:off x="3893760" y="8688909"/>
            <a:ext cx="2979360" cy="4551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>
            <a:noAutofit/>
          </a:bodyPr>
          <a:lstStyle/>
          <a:p>
            <a:pPr algn="r">
              <a:tabLst>
                <a:tab pos="0" algn="l"/>
              </a:tabLst>
            </a:pPr>
            <a:fld id="{546A971A-FC65-466F-BA0F-60E832EBF047}" type="slidenum">
              <a:rPr lang="ru-RU" sz="1200" spc="-1">
                <a:solidFill>
                  <a:srgbClr val="000000"/>
                </a:solidFill>
              </a:rPr>
              <a:pPr algn="r">
                <a:tabLst>
                  <a:tab pos="0" algn="l"/>
                </a:tabLst>
              </a:pPr>
              <a:t>1</a:t>
            </a:fld>
            <a:endParaRPr lang="ru-RU" sz="1200" spc="-1">
              <a:solidFill>
                <a:prstClr val="black"/>
              </a:solidFill>
            </a:endParaRPr>
          </a:p>
        </p:txBody>
      </p:sp>
      <p:sp>
        <p:nvSpPr>
          <p:cNvPr id="793" name="Rectangle 7"/>
          <p:cNvSpPr/>
          <p:nvPr/>
        </p:nvSpPr>
        <p:spPr>
          <a:xfrm>
            <a:off x="3893760" y="8688909"/>
            <a:ext cx="2979360" cy="4551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tabLst>
                <a:tab pos="0" algn="l"/>
              </a:tabLst>
            </a:pPr>
            <a:fld id="{B2A45C01-8885-4C39-9897-56EE102B4972}" type="slidenum">
              <a:rPr lang="ru-RU" sz="1200" spc="-1">
                <a:solidFill>
                  <a:srgbClr val="000000"/>
                </a:solidFill>
              </a:rPr>
              <a:pPr algn="r">
                <a:tabLst>
                  <a:tab pos="0" algn="l"/>
                </a:tabLst>
              </a:pPr>
              <a:t>1</a:t>
            </a:fld>
            <a:endParaRPr lang="ru-RU" sz="1200" spc="-1">
              <a:solidFill>
                <a:prstClr val="black"/>
              </a:solidFill>
            </a:endParaRPr>
          </a:p>
        </p:txBody>
      </p:sp>
      <p:sp>
        <p:nvSpPr>
          <p:cNvPr id="7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85800"/>
            <a:ext cx="6092825" cy="3427413"/>
          </a:xfrm>
          <a:prstGeom prst="rect">
            <a:avLst/>
          </a:prstGeom>
        </p:spPr>
      </p:sp>
      <p:sp>
        <p:nvSpPr>
          <p:cNvPr id="795" name="PlaceHolder 2"/>
          <p:cNvSpPr>
            <a:spLocks noGrp="1"/>
          </p:cNvSpPr>
          <p:nvPr>
            <p:ph type="body"/>
          </p:nvPr>
        </p:nvSpPr>
        <p:spPr>
          <a:xfrm>
            <a:off x="917280" y="4344454"/>
            <a:ext cx="5042160" cy="41154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Работа оперативных групп, служб ГУ</a:t>
            </a:r>
          </a:p>
        </p:txBody>
      </p:sp>
    </p:spTree>
    <p:extLst>
      <p:ext uri="{BB962C8B-B14F-4D97-AF65-F5344CB8AC3E}">
        <p14:creationId xmlns:p14="http://schemas.microsoft.com/office/powerpoint/2010/main" val="276811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667DDD9-D895-4054-906B-AF0F038A19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BF9BEE4-0F56-4CD0-BA98-43895B6C39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2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667DDD9-D895-4054-906B-AF0F038A19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BF9BEE4-0F56-4CD0-BA98-43895B6C39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667DDD9-D895-4054-906B-AF0F038A19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BF9BEE4-0F56-4CD0-BA98-43895B6C39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667DDD9-D895-4054-906B-AF0F038A19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BF9BEE4-0F56-4CD0-BA98-43895B6C39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4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5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667DDD9-D895-4054-906B-AF0F038A19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BF9BEE4-0F56-4CD0-BA98-43895B6C39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4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667DDD9-D895-4054-906B-AF0F038A19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BF9BEE4-0F56-4CD0-BA98-43895B6C39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0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4" indent="0">
              <a:buNone/>
              <a:defRPr sz="2000" b="1"/>
            </a:lvl2pPr>
            <a:lvl3pPr marL="913410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19" indent="0">
              <a:buNone/>
              <a:defRPr sz="1600" b="1"/>
            </a:lvl5pPr>
            <a:lvl6pPr marL="2283492" indent="0">
              <a:buNone/>
              <a:defRPr sz="1600" b="1"/>
            </a:lvl6pPr>
            <a:lvl7pPr marL="274016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8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4" indent="0">
              <a:buNone/>
              <a:defRPr sz="2000" b="1"/>
            </a:lvl2pPr>
            <a:lvl3pPr marL="913410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19" indent="0">
              <a:buNone/>
              <a:defRPr sz="1600" b="1"/>
            </a:lvl5pPr>
            <a:lvl6pPr marL="2283492" indent="0">
              <a:buNone/>
              <a:defRPr sz="1600" b="1"/>
            </a:lvl6pPr>
            <a:lvl7pPr marL="274016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8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667DDD9-D895-4054-906B-AF0F038A19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BF9BEE4-0F56-4CD0-BA98-43895B6C39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9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667DDD9-D895-4054-906B-AF0F038A19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BF9BEE4-0F56-4CD0-BA98-43895B6C39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0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667DDD9-D895-4054-906B-AF0F038A19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BF9BEE4-0F56-4CD0-BA98-43895B6C39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1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674" indent="0">
              <a:buNone/>
              <a:defRPr sz="1200"/>
            </a:lvl2pPr>
            <a:lvl3pPr marL="913410" indent="0">
              <a:buNone/>
              <a:defRPr sz="1000"/>
            </a:lvl3pPr>
            <a:lvl4pPr marL="1370104" indent="0">
              <a:buNone/>
              <a:defRPr sz="900"/>
            </a:lvl4pPr>
            <a:lvl5pPr marL="1826819" indent="0">
              <a:buNone/>
              <a:defRPr sz="900"/>
            </a:lvl5pPr>
            <a:lvl6pPr marL="2283492" indent="0">
              <a:buNone/>
              <a:defRPr sz="900"/>
            </a:lvl6pPr>
            <a:lvl7pPr marL="2740166" indent="0">
              <a:buNone/>
              <a:defRPr sz="900"/>
            </a:lvl7pPr>
            <a:lvl8pPr marL="3196880" indent="0">
              <a:buNone/>
              <a:defRPr sz="900"/>
            </a:lvl8pPr>
            <a:lvl9pPr marL="365358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667DDD9-D895-4054-906B-AF0F038A19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BF9BEE4-0F56-4CD0-BA98-43895B6C39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9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74" indent="0">
              <a:buNone/>
              <a:defRPr sz="2800"/>
            </a:lvl2pPr>
            <a:lvl3pPr marL="913410" indent="0">
              <a:buNone/>
              <a:defRPr sz="2400"/>
            </a:lvl3pPr>
            <a:lvl4pPr marL="1370104" indent="0">
              <a:buNone/>
              <a:defRPr sz="2000"/>
            </a:lvl4pPr>
            <a:lvl5pPr marL="1826819" indent="0">
              <a:buNone/>
              <a:defRPr sz="2000"/>
            </a:lvl5pPr>
            <a:lvl6pPr marL="2283492" indent="0">
              <a:buNone/>
              <a:defRPr sz="2000"/>
            </a:lvl6pPr>
            <a:lvl7pPr marL="2740166" indent="0">
              <a:buNone/>
              <a:defRPr sz="2000"/>
            </a:lvl7pPr>
            <a:lvl8pPr marL="3196880" indent="0">
              <a:buNone/>
              <a:defRPr sz="2000"/>
            </a:lvl8pPr>
            <a:lvl9pPr marL="365358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674" indent="0">
              <a:buNone/>
              <a:defRPr sz="1200"/>
            </a:lvl2pPr>
            <a:lvl3pPr marL="913410" indent="0">
              <a:buNone/>
              <a:defRPr sz="1000"/>
            </a:lvl3pPr>
            <a:lvl4pPr marL="1370104" indent="0">
              <a:buNone/>
              <a:defRPr sz="900"/>
            </a:lvl4pPr>
            <a:lvl5pPr marL="1826819" indent="0">
              <a:buNone/>
              <a:defRPr sz="900"/>
            </a:lvl5pPr>
            <a:lvl6pPr marL="2283492" indent="0">
              <a:buNone/>
              <a:defRPr sz="900"/>
            </a:lvl6pPr>
            <a:lvl7pPr marL="2740166" indent="0">
              <a:buNone/>
              <a:defRPr sz="900"/>
            </a:lvl7pPr>
            <a:lvl8pPr marL="3196880" indent="0">
              <a:buNone/>
              <a:defRPr sz="900"/>
            </a:lvl8pPr>
            <a:lvl9pPr marL="365358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667DDD9-D895-4054-906B-AF0F038A19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BF9BEE4-0F56-4CD0-BA98-43895B6C39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5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354" tIns="45677" rIns="91354" bIns="4567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7" rIns="91354" bIns="4567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54" tIns="45677" rIns="91354" bIns="4567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4667DDD9-D895-4054-906B-AF0F038A1958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378"/>
              <a:t>01.07.2024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54" tIns="45677" rIns="91354" bIns="4567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54" tIns="45677" rIns="91354" bIns="4567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4BF9BEE4-0F56-4CD0-BA98-43895B6C39D0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2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34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06" indent="-342506" algn="l" defTabSz="9134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57" indent="-285442" algn="l" defTabSz="9134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47" indent="-228336" algn="l" defTabSz="9134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40" indent="-228336" algn="l" defTabSz="9134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55" indent="-228336" algn="l" defTabSz="9134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28" indent="-228336" algn="l" defTabSz="9134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44" indent="-228336" algn="l" defTabSz="9134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38" indent="-228336" algn="l" defTabSz="9134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32" indent="-228336" algn="l" defTabSz="9134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4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10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19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92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66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82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7"/>
          <p:cNvSpPr/>
          <p:nvPr/>
        </p:nvSpPr>
        <p:spPr>
          <a:xfrm>
            <a:off x="-27013" y="-193060"/>
            <a:ext cx="9213230" cy="6045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algn="ctr">
              <a:spcBef>
                <a:spcPts val="281"/>
              </a:spcBef>
              <a:tabLst>
                <a:tab pos="0" algn="l"/>
              </a:tabLst>
            </a:pPr>
            <a:endParaRPr lang="ru-RU" sz="1400" spc="-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81"/>
              </a:spcBef>
              <a:tabLst>
                <a:tab pos="0" algn="l"/>
              </a:tabLst>
            </a:pPr>
            <a:r>
              <a:rPr lang="ru-RU" sz="1400" spc="-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Line 14"/>
          <p:cNvSpPr/>
          <p:nvPr/>
        </p:nvSpPr>
        <p:spPr>
          <a:xfrm flipV="1">
            <a:off x="1" y="5092030"/>
            <a:ext cx="9143999" cy="0"/>
          </a:xfrm>
          <a:prstGeom prst="line">
            <a:avLst/>
          </a:prstGeom>
          <a:ln w="57150">
            <a:solidFill>
              <a:srgbClr val="4F81BD">
                <a:lumMod val="60000"/>
                <a:lumOff val="40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07504" y="-130628"/>
            <a:ext cx="503330" cy="52347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577083"/>
            <a:ext cx="1495283" cy="204156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с обращениями граждан и организаций в Главном управлении               МЧС России по Республике Коми                      в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полугодии 2024 года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01"/>
            <a:ext cx="9144000" cy="523477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2578"/>
            <a:ext cx="9144000" cy="79580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обращений граждан и организаций, поступивших и рассмотренных в Главном управлении МЧС России по Республике Коми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66618" y="51470"/>
            <a:ext cx="472207" cy="49110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3435846"/>
            <a:ext cx="3240360" cy="11521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граждан, поступившие в подразделения надзорной деятельности и профилактической работы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538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1924065"/>
            <a:ext cx="1680931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ОБРАЩЕНИЙ                          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669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2958465"/>
            <a:ext cx="1680931" cy="117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2023 г.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1" y="2956962"/>
            <a:ext cx="1680931" cy="117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2024 г.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1600" y="1924065"/>
            <a:ext cx="1680931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ОБРАЩЕНИЙ                          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791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4179061" y="3618409"/>
            <a:ext cx="340616" cy="42509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2192448"/>
            <a:ext cx="914400" cy="425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+15,4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4632955"/>
            <a:ext cx="1680931" cy="117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2023 г.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5812" y="4619585"/>
            <a:ext cx="1680931" cy="117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2024 г.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08104" y="3435846"/>
            <a:ext cx="3240360" cy="11521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граждан, поступившие в подразделения надзорной деятельности и профилактической работы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434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0800000">
            <a:off x="4501219" y="2106037"/>
            <a:ext cx="340616" cy="42509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728947"/>
            <a:ext cx="748536" cy="425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+19,3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4"/>
          <p:cNvSpPr/>
          <p:nvPr/>
        </p:nvSpPr>
        <p:spPr>
          <a:xfrm flipV="1">
            <a:off x="1" y="5092030"/>
            <a:ext cx="9143999" cy="0"/>
          </a:xfrm>
          <a:prstGeom prst="line">
            <a:avLst/>
          </a:prstGeom>
          <a:ln w="57150">
            <a:solidFill>
              <a:srgbClr val="4F81BD">
                <a:lumMod val="60000"/>
                <a:lumOff val="40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669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/>
          <p:nvPr/>
        </p:nvSpPr>
        <p:spPr>
          <a:xfrm>
            <a:off x="0" y="-7349"/>
            <a:ext cx="9144000" cy="53799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algn="ctr">
              <a:spcBef>
                <a:spcPts val="281"/>
              </a:spcBef>
              <a:tabLst>
                <a:tab pos="0" algn="l"/>
              </a:tabLst>
            </a:pPr>
            <a:endParaRPr lang="ru-RU" sz="1400" spc="-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81"/>
              </a:spcBef>
              <a:tabLst>
                <a:tab pos="0" algn="l"/>
              </a:tabLst>
            </a:pPr>
            <a:r>
              <a:rPr lang="ru-RU" sz="1400" spc="-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57528" y="18366"/>
            <a:ext cx="467834" cy="48656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30641"/>
            <a:ext cx="9144000" cy="6729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vert="horz" lIns="91354" tIns="45677" rIns="91354" bIns="45677" rtlCol="0" anchor="t">
            <a:normAutofit fontScale="97500" lnSpcReduction="10000"/>
          </a:bodyPr>
          <a:lstStyle>
            <a:lvl1pPr algn="l" defTabSz="91341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типы обращений граждан и организаций, поступивших и рассмотренных в Главном управлении МЧС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оссии по Республике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14"/>
          <p:cNvSpPr/>
          <p:nvPr/>
        </p:nvSpPr>
        <p:spPr>
          <a:xfrm flipV="1">
            <a:off x="1" y="5092030"/>
            <a:ext cx="9143999" cy="0"/>
          </a:xfrm>
          <a:prstGeom prst="line">
            <a:avLst/>
          </a:prstGeom>
          <a:ln w="57150">
            <a:solidFill>
              <a:srgbClr val="4F81BD">
                <a:lumMod val="60000"/>
                <a:lumOff val="40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Прямоугольник 7"/>
          <p:cNvSpPr/>
          <p:nvPr/>
        </p:nvSpPr>
        <p:spPr>
          <a:xfrm>
            <a:off x="291445" y="3019504"/>
            <a:ext cx="1765367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повторные      обращения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2024 г.)</a:t>
            </a:r>
          </a:p>
          <a:p>
            <a:pPr algn="ctr"/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2024 г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9532" y="3141894"/>
            <a:ext cx="1765367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повторные      обращения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algn="ctr"/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4287" y="3119663"/>
            <a:ext cx="1765367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анонимные   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algn="ctr"/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190" y="1320562"/>
            <a:ext cx="1909383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Обращения, поступившие на телефон доверия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algn="ctr"/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917" y="1303757"/>
            <a:ext cx="1896804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Обращения, поступившие в письменном виде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461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algn="ctr"/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381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9061" y="1296105"/>
            <a:ext cx="1945387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Обращения, поступившие в электронном виде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algn="ctr"/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59459" y="3165718"/>
            <a:ext cx="1765367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  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algn="ctr"/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96035" y="3114885"/>
            <a:ext cx="1765367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неоднократные   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algn="ctr"/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301950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Выгнутая вниз стрелка 18"/>
          <p:cNvSpPr/>
          <p:nvPr/>
        </p:nvSpPr>
        <p:spPr>
          <a:xfrm>
            <a:off x="1403648" y="2250707"/>
            <a:ext cx="255392" cy="14454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>
            <a:off x="4214508" y="2274277"/>
            <a:ext cx="255392" cy="14454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низ стрелка 20"/>
          <p:cNvSpPr/>
          <p:nvPr/>
        </p:nvSpPr>
        <p:spPr>
          <a:xfrm>
            <a:off x="7036591" y="2273357"/>
            <a:ext cx="255392" cy="14454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>
            <a:off x="3329321" y="4139956"/>
            <a:ext cx="255392" cy="14454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>
            <a:off x="7705808" y="4139956"/>
            <a:ext cx="255392" cy="14454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 rot="10800000">
            <a:off x="918736" y="4139956"/>
            <a:ext cx="255392" cy="144542"/>
          </a:xfrm>
          <a:prstGeom prst="curved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3217" y="2211282"/>
            <a:ext cx="644884" cy="243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+10,8%</a:t>
            </a:r>
            <a:endParaRPr lang="ru-RU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50598" y="2234962"/>
            <a:ext cx="644884" cy="243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+17,3%</a:t>
            </a:r>
            <a:endParaRPr lang="ru-RU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16316" y="2238826"/>
            <a:ext cx="644884" cy="243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+37,5%</a:t>
            </a:r>
            <a:endParaRPr lang="ru-RU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42215" y="4094191"/>
            <a:ext cx="644884" cy="243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-35,3%</a:t>
            </a:r>
            <a:endParaRPr lang="ru-RU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09691" y="4099459"/>
            <a:ext cx="644884" cy="243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+25,0%</a:t>
            </a:r>
            <a:endParaRPr lang="ru-RU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46970" y="4101822"/>
            <a:ext cx="644884" cy="243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+33,3%</a:t>
            </a:r>
            <a:endParaRPr lang="ru-RU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2196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11715"/>
            <a:ext cx="4038600" cy="2080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 marL="0" indent="0" algn="ctr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(просьба гражданина о содействии в реализации его конституционных прав и свобод или конституционных прав и свободы других лиц, либо сообщение о нарушении законов и иных нормативных правовых актов, недостатках в работе государственных органов, органов местного самоуправления и должностных лиц, либо критика деятельности указанных органов и должностных лиц)</a:t>
            </a:r>
          </a:p>
          <a:p>
            <a:pPr marL="228600" indent="-228600" algn="ctr">
              <a:buAutoNum type="arabicPlain" startAt="575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679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          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2024 г.)</a:t>
            </a:r>
            <a:endParaRPr lang="ru-RU" sz="1100" dirty="0"/>
          </a:p>
          <a:p>
            <a:pPr marL="0" indent="0" algn="ctr">
              <a:buNone/>
            </a:pPr>
            <a:endParaRPr lang="ru-RU" sz="1200" dirty="0"/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</a:t>
            </a:r>
          </a:p>
          <a:p>
            <a:pPr marL="0" indent="0" algn="ctr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(просьба гражданина о восстановлении или защите его нарушенных прав, свобод или законных интересов либо прав, свобод или законных интересов других лиц)</a:t>
            </a:r>
          </a:p>
          <a:p>
            <a:pPr marL="0" indent="0" algn="ctr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                                               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г.)                      (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2024 г.)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/>
          <p:nvPr/>
        </p:nvSpPr>
        <p:spPr>
          <a:xfrm>
            <a:off x="0" y="-7349"/>
            <a:ext cx="9144000" cy="53799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algn="ctr">
              <a:spcBef>
                <a:spcPts val="281"/>
              </a:spcBef>
              <a:tabLst>
                <a:tab pos="0" algn="l"/>
              </a:tabLst>
            </a:pPr>
            <a:endParaRPr lang="ru-RU" sz="1400" spc="-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81"/>
              </a:spcBef>
              <a:tabLst>
                <a:tab pos="0" algn="l"/>
              </a:tabLst>
            </a:pPr>
            <a:r>
              <a:rPr lang="ru-RU" sz="1400" spc="-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57528" y="18366"/>
            <a:ext cx="467834" cy="48656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530641"/>
            <a:ext cx="9144000" cy="6729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vert="horz" lIns="91354" tIns="45677" rIns="91354" bIns="45677" rtlCol="0" anchor="ctr">
            <a:normAutofit fontScale="97500" lnSpcReduction="10000"/>
          </a:bodyPr>
          <a:lstStyle>
            <a:lvl1pPr algn="ctr" defTabSz="9134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обращений граждан и организаций, поступивших и рассмотренных в Главном управлении МЧС России по Республике Коми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7528" y="3507854"/>
            <a:ext cx="4038600" cy="1144011"/>
          </a:xfrm>
          <a:prstGeom prst="rect">
            <a:avLst/>
          </a:prstGeom>
        </p:spPr>
        <p:txBody>
          <a:bodyPr vert="horz" lIns="91354" tIns="45677" rIns="91354" bIns="45677" rtlCol="0">
            <a:normAutofit lnSpcReduction="10000"/>
          </a:bodyPr>
          <a:lstStyle>
            <a:lvl1pPr marL="342506" indent="-342506" algn="l" defTabSz="913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157" indent="-285442" algn="l" defTabSz="913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47" indent="-228336" algn="l" defTabSz="913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440" indent="-228336" algn="l" defTabSz="913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155" indent="-228336" algn="l" defTabSz="913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828" indent="-228336" algn="l" defTabSz="913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544" indent="-228336" algn="l" defTabSz="913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238" indent="-228336" algn="l" defTabSz="913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932" indent="-228336" algn="l" defTabSz="913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ОБРАЩЕНИЯ</a:t>
            </a:r>
          </a:p>
          <a:p>
            <a:pPr marL="0" indent="0" algn="ctr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(благодарности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приглашения, поздравления,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соболезнования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текст не имеющий смысла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                 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2023 г.)                      (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2024 г.)</a:t>
            </a:r>
            <a:endParaRPr lang="ru-RU" sz="1100" dirty="0" smtClean="0"/>
          </a:p>
          <a:p>
            <a:pPr marL="0" indent="0" algn="ctr">
              <a:buFont typeface="Arial" pitchFamily="34" charset="0"/>
              <a:buNone/>
            </a:pPr>
            <a:endParaRPr lang="ru-RU" sz="1200" dirty="0" smtClean="0"/>
          </a:p>
          <a:p>
            <a:pPr marL="0" indent="0" algn="ctr">
              <a:buFont typeface="Arial" pitchFamily="34" charset="0"/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648200" y="2931790"/>
            <a:ext cx="4038600" cy="1799756"/>
          </a:xfrm>
          <a:prstGeom prst="rect">
            <a:avLst/>
          </a:prstGeom>
        </p:spPr>
        <p:txBody>
          <a:bodyPr vert="horz" lIns="91354" tIns="45677" rIns="91354" bIns="45677" rtlCol="0">
            <a:normAutofit/>
          </a:bodyPr>
          <a:lstStyle>
            <a:lvl1pPr marL="342506" indent="-342506" algn="l" defTabSz="913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157" indent="-285442" algn="l" defTabSz="913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47" indent="-228336" algn="l" defTabSz="913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440" indent="-228336" algn="l" defTabSz="913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155" indent="-228336" algn="l" defTabSz="913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828" indent="-228336" algn="l" defTabSz="913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544" indent="-228336" algn="l" defTabSz="913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238" indent="-228336" algn="l" defTabSz="913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932" indent="-228336" algn="l" defTabSz="913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(рекомендация гражданина по совершенствованию законов и иных нормативных правовых актов, деятельности государственных органов и органов местного самоуправления, развитию общественных отношений, улучшению социально-экономических и иных сфер деятельности государства и общества)</a:t>
            </a:r>
          </a:p>
          <a:p>
            <a:pPr marL="0" indent="0" algn="ctr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                        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2023 г.)                      (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2024 г.)</a:t>
            </a:r>
            <a:endParaRPr lang="ru-RU" sz="1100" dirty="0" smtClean="0"/>
          </a:p>
          <a:p>
            <a:pPr marL="0" indent="0" algn="ctr">
              <a:buFont typeface="Arial" pitchFamily="34" charset="0"/>
              <a:buNone/>
            </a:pPr>
            <a:endParaRPr lang="ru-RU" sz="1200" dirty="0" smtClean="0"/>
          </a:p>
          <a:p>
            <a:pPr marL="0" indent="0" algn="ctr">
              <a:buFont typeface="Arial" pitchFamily="34" charset="0"/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4"/>
          <p:cNvSpPr/>
          <p:nvPr/>
        </p:nvSpPr>
        <p:spPr>
          <a:xfrm flipV="1">
            <a:off x="1" y="5092030"/>
            <a:ext cx="9143999" cy="0"/>
          </a:xfrm>
          <a:prstGeom prst="line">
            <a:avLst/>
          </a:prstGeom>
          <a:ln w="57150">
            <a:solidFill>
              <a:srgbClr val="4F81BD">
                <a:lumMod val="60000"/>
                <a:lumOff val="40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Выгнутая вниз стрелка 10"/>
          <p:cNvSpPr/>
          <p:nvPr/>
        </p:nvSpPr>
        <p:spPr>
          <a:xfrm>
            <a:off x="1891604" y="3042338"/>
            <a:ext cx="255392" cy="14454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6858" y="3304287"/>
            <a:ext cx="644884" cy="243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+15,3%</a:t>
            </a:r>
            <a:endParaRPr lang="ru-RU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1954" y="2669881"/>
            <a:ext cx="644884" cy="243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19,5%</a:t>
            </a:r>
            <a:endParaRPr lang="ru-RU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rot="10800000">
            <a:off x="6539804" y="2402587"/>
            <a:ext cx="255392" cy="144542"/>
          </a:xfrm>
          <a:prstGeom prst="curved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 rot="10800000">
            <a:off x="1891604" y="4419074"/>
            <a:ext cx="255392" cy="144542"/>
          </a:xfrm>
          <a:prstGeom prst="curved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10800000">
            <a:off x="6539804" y="4459497"/>
            <a:ext cx="255392" cy="144542"/>
          </a:xfrm>
          <a:prstGeom prst="curved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96858" y="4693469"/>
            <a:ext cx="644884" cy="243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54108" y="4686207"/>
            <a:ext cx="644884" cy="243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/>
          <p:nvPr/>
        </p:nvSpPr>
        <p:spPr>
          <a:xfrm>
            <a:off x="0" y="-7349"/>
            <a:ext cx="9144000" cy="53799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algn="ctr">
              <a:spcBef>
                <a:spcPts val="281"/>
              </a:spcBef>
              <a:tabLst>
                <a:tab pos="0" algn="l"/>
              </a:tabLst>
            </a:pPr>
            <a:endParaRPr lang="ru-RU" sz="1400" spc="-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81"/>
              </a:spcBef>
              <a:tabLst>
                <a:tab pos="0" algn="l"/>
              </a:tabLst>
            </a:pPr>
            <a:r>
              <a:rPr lang="ru-RU" sz="1400" spc="-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57528" y="18366"/>
            <a:ext cx="467834" cy="48656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530641"/>
            <a:ext cx="9144000" cy="4569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vert="horz" lIns="91354" tIns="45677" rIns="91354" bIns="45677" rtlCol="0" anchor="ctr">
            <a:normAutofit fontScale="97500"/>
          </a:bodyPr>
          <a:lstStyle>
            <a:lvl1pPr algn="ctr" defTabSz="9134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поступления обращений граждан и организаций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object 32"/>
          <p:cNvGrpSpPr/>
          <p:nvPr/>
        </p:nvGrpSpPr>
        <p:grpSpPr>
          <a:xfrm>
            <a:off x="747231" y="1692824"/>
            <a:ext cx="2451163" cy="407044"/>
            <a:chOff x="85255" y="3073059"/>
            <a:chExt cx="2425065" cy="469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54" y="3101274"/>
              <a:ext cx="2397251" cy="438911"/>
            </a:xfrm>
            <a:prstGeom prst="rect">
              <a:avLst/>
            </a:prstGeom>
          </p:spPr>
        </p:pic>
        <p:sp>
          <p:nvSpPr>
            <p:cNvPr id="14" name="object 34"/>
            <p:cNvSpPr/>
            <p:nvPr/>
          </p:nvSpPr>
          <p:spPr>
            <a:xfrm>
              <a:off x="85255" y="3073059"/>
              <a:ext cx="2425065" cy="469900"/>
            </a:xfrm>
            <a:custGeom>
              <a:avLst/>
              <a:gdLst/>
              <a:ahLst/>
              <a:cxnLst/>
              <a:rect l="l" t="t" r="r" b="b"/>
              <a:pathLst>
                <a:path w="2425065" h="469900">
                  <a:moveTo>
                    <a:pt x="2418588" y="469392"/>
                  </a:moveTo>
                  <a:lnTo>
                    <a:pt x="6096" y="469392"/>
                  </a:lnTo>
                  <a:lnTo>
                    <a:pt x="0" y="461772"/>
                  </a:lnTo>
                  <a:lnTo>
                    <a:pt x="0" y="7620"/>
                  </a:lnTo>
                  <a:lnTo>
                    <a:pt x="6096" y="0"/>
                  </a:lnTo>
                  <a:lnTo>
                    <a:pt x="2418588" y="0"/>
                  </a:lnTo>
                  <a:lnTo>
                    <a:pt x="2424684" y="7620"/>
                  </a:lnTo>
                  <a:lnTo>
                    <a:pt x="2424684" y="10668"/>
                  </a:lnTo>
                  <a:lnTo>
                    <a:pt x="12192" y="10668"/>
                  </a:lnTo>
                  <a:lnTo>
                    <a:pt x="9144" y="12192"/>
                  </a:lnTo>
                  <a:lnTo>
                    <a:pt x="9144" y="457200"/>
                  </a:lnTo>
                  <a:lnTo>
                    <a:pt x="12192" y="458724"/>
                  </a:lnTo>
                  <a:lnTo>
                    <a:pt x="2424684" y="458724"/>
                  </a:lnTo>
                  <a:lnTo>
                    <a:pt x="2424684" y="461772"/>
                  </a:lnTo>
                  <a:lnTo>
                    <a:pt x="2418588" y="469392"/>
                  </a:lnTo>
                  <a:close/>
                </a:path>
                <a:path w="2425065" h="469900">
                  <a:moveTo>
                    <a:pt x="2424684" y="458724"/>
                  </a:moveTo>
                  <a:lnTo>
                    <a:pt x="2414016" y="458724"/>
                  </a:lnTo>
                  <a:lnTo>
                    <a:pt x="2415540" y="457200"/>
                  </a:lnTo>
                  <a:lnTo>
                    <a:pt x="2415540" y="12192"/>
                  </a:lnTo>
                  <a:lnTo>
                    <a:pt x="2414016" y="10668"/>
                  </a:lnTo>
                  <a:lnTo>
                    <a:pt x="2424684" y="10668"/>
                  </a:lnTo>
                  <a:lnTo>
                    <a:pt x="2424684" y="458724"/>
                  </a:lnTo>
                  <a:close/>
                </a:path>
                <a:path w="2425065" h="469900">
                  <a:moveTo>
                    <a:pt x="2406396" y="449579"/>
                  </a:moveTo>
                  <a:lnTo>
                    <a:pt x="19812" y="449579"/>
                  </a:lnTo>
                  <a:lnTo>
                    <a:pt x="19812" y="19812"/>
                  </a:lnTo>
                  <a:lnTo>
                    <a:pt x="2406396" y="19812"/>
                  </a:lnTo>
                  <a:lnTo>
                    <a:pt x="2406396" y="28956"/>
                  </a:lnTo>
                  <a:lnTo>
                    <a:pt x="28956" y="28956"/>
                  </a:lnTo>
                  <a:lnTo>
                    <a:pt x="28956" y="440436"/>
                  </a:lnTo>
                  <a:lnTo>
                    <a:pt x="2406396" y="440436"/>
                  </a:lnTo>
                  <a:lnTo>
                    <a:pt x="2406396" y="449579"/>
                  </a:lnTo>
                  <a:close/>
                </a:path>
                <a:path w="2425065" h="469900">
                  <a:moveTo>
                    <a:pt x="2406396" y="440436"/>
                  </a:moveTo>
                  <a:lnTo>
                    <a:pt x="2397252" y="440436"/>
                  </a:lnTo>
                  <a:lnTo>
                    <a:pt x="2397252" y="28956"/>
                  </a:lnTo>
                  <a:lnTo>
                    <a:pt x="2406396" y="28956"/>
                  </a:lnTo>
                  <a:lnTo>
                    <a:pt x="2406396" y="440436"/>
                  </a:lnTo>
                  <a:close/>
                </a:path>
              </a:pathLst>
            </a:custGeom>
            <a:solidFill>
              <a:srgbClr val="F6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32"/>
          <p:cNvGrpSpPr/>
          <p:nvPr/>
        </p:nvGrpSpPr>
        <p:grpSpPr>
          <a:xfrm>
            <a:off x="5107029" y="3446552"/>
            <a:ext cx="2451163" cy="439689"/>
            <a:chOff x="85255" y="3073059"/>
            <a:chExt cx="2425065" cy="469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54" y="3101274"/>
              <a:ext cx="2397251" cy="438911"/>
            </a:xfrm>
            <a:prstGeom prst="rect">
              <a:avLst/>
            </a:prstGeom>
          </p:spPr>
        </p:pic>
        <p:sp>
          <p:nvSpPr>
            <p:cNvPr id="17" name="object 34"/>
            <p:cNvSpPr/>
            <p:nvPr/>
          </p:nvSpPr>
          <p:spPr>
            <a:xfrm>
              <a:off x="85255" y="3073059"/>
              <a:ext cx="2425065" cy="469900"/>
            </a:xfrm>
            <a:custGeom>
              <a:avLst/>
              <a:gdLst/>
              <a:ahLst/>
              <a:cxnLst/>
              <a:rect l="l" t="t" r="r" b="b"/>
              <a:pathLst>
                <a:path w="2425065" h="469900">
                  <a:moveTo>
                    <a:pt x="2418588" y="469392"/>
                  </a:moveTo>
                  <a:lnTo>
                    <a:pt x="6096" y="469392"/>
                  </a:lnTo>
                  <a:lnTo>
                    <a:pt x="0" y="461772"/>
                  </a:lnTo>
                  <a:lnTo>
                    <a:pt x="0" y="7620"/>
                  </a:lnTo>
                  <a:lnTo>
                    <a:pt x="6096" y="0"/>
                  </a:lnTo>
                  <a:lnTo>
                    <a:pt x="2418588" y="0"/>
                  </a:lnTo>
                  <a:lnTo>
                    <a:pt x="2424684" y="7620"/>
                  </a:lnTo>
                  <a:lnTo>
                    <a:pt x="2424684" y="10668"/>
                  </a:lnTo>
                  <a:lnTo>
                    <a:pt x="12192" y="10668"/>
                  </a:lnTo>
                  <a:lnTo>
                    <a:pt x="9144" y="12192"/>
                  </a:lnTo>
                  <a:lnTo>
                    <a:pt x="9144" y="457200"/>
                  </a:lnTo>
                  <a:lnTo>
                    <a:pt x="12192" y="458724"/>
                  </a:lnTo>
                  <a:lnTo>
                    <a:pt x="2424684" y="458724"/>
                  </a:lnTo>
                  <a:lnTo>
                    <a:pt x="2424684" y="461772"/>
                  </a:lnTo>
                  <a:lnTo>
                    <a:pt x="2418588" y="469392"/>
                  </a:lnTo>
                  <a:close/>
                </a:path>
                <a:path w="2425065" h="469900">
                  <a:moveTo>
                    <a:pt x="2424684" y="458724"/>
                  </a:moveTo>
                  <a:lnTo>
                    <a:pt x="2414016" y="458724"/>
                  </a:lnTo>
                  <a:lnTo>
                    <a:pt x="2415540" y="457200"/>
                  </a:lnTo>
                  <a:lnTo>
                    <a:pt x="2415540" y="12192"/>
                  </a:lnTo>
                  <a:lnTo>
                    <a:pt x="2414016" y="10668"/>
                  </a:lnTo>
                  <a:lnTo>
                    <a:pt x="2424684" y="10668"/>
                  </a:lnTo>
                  <a:lnTo>
                    <a:pt x="2424684" y="458724"/>
                  </a:lnTo>
                  <a:close/>
                </a:path>
                <a:path w="2425065" h="469900">
                  <a:moveTo>
                    <a:pt x="2406396" y="449579"/>
                  </a:moveTo>
                  <a:lnTo>
                    <a:pt x="19812" y="449579"/>
                  </a:lnTo>
                  <a:lnTo>
                    <a:pt x="19812" y="19812"/>
                  </a:lnTo>
                  <a:lnTo>
                    <a:pt x="2406396" y="19812"/>
                  </a:lnTo>
                  <a:lnTo>
                    <a:pt x="2406396" y="28956"/>
                  </a:lnTo>
                  <a:lnTo>
                    <a:pt x="28956" y="28956"/>
                  </a:lnTo>
                  <a:lnTo>
                    <a:pt x="28956" y="440436"/>
                  </a:lnTo>
                  <a:lnTo>
                    <a:pt x="2406396" y="440436"/>
                  </a:lnTo>
                  <a:lnTo>
                    <a:pt x="2406396" y="449579"/>
                  </a:lnTo>
                  <a:close/>
                </a:path>
                <a:path w="2425065" h="469900">
                  <a:moveTo>
                    <a:pt x="2406396" y="440436"/>
                  </a:moveTo>
                  <a:lnTo>
                    <a:pt x="2397252" y="440436"/>
                  </a:lnTo>
                  <a:lnTo>
                    <a:pt x="2397252" y="28956"/>
                  </a:lnTo>
                  <a:lnTo>
                    <a:pt x="2406396" y="28956"/>
                  </a:lnTo>
                  <a:lnTo>
                    <a:pt x="2406396" y="440436"/>
                  </a:lnTo>
                  <a:close/>
                </a:path>
              </a:pathLst>
            </a:custGeom>
            <a:solidFill>
              <a:srgbClr val="F6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32"/>
          <p:cNvGrpSpPr/>
          <p:nvPr/>
        </p:nvGrpSpPr>
        <p:grpSpPr>
          <a:xfrm>
            <a:off x="741259" y="2157593"/>
            <a:ext cx="2451163" cy="539241"/>
            <a:chOff x="85255" y="3073059"/>
            <a:chExt cx="2425065" cy="469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54" y="3101274"/>
              <a:ext cx="2397251" cy="438911"/>
            </a:xfrm>
            <a:prstGeom prst="rect">
              <a:avLst/>
            </a:prstGeom>
          </p:spPr>
        </p:pic>
        <p:sp>
          <p:nvSpPr>
            <p:cNvPr id="20" name="object 34"/>
            <p:cNvSpPr/>
            <p:nvPr/>
          </p:nvSpPr>
          <p:spPr>
            <a:xfrm>
              <a:off x="85255" y="3073059"/>
              <a:ext cx="2425065" cy="469900"/>
            </a:xfrm>
            <a:custGeom>
              <a:avLst/>
              <a:gdLst/>
              <a:ahLst/>
              <a:cxnLst/>
              <a:rect l="l" t="t" r="r" b="b"/>
              <a:pathLst>
                <a:path w="2425065" h="469900">
                  <a:moveTo>
                    <a:pt x="2418588" y="469392"/>
                  </a:moveTo>
                  <a:lnTo>
                    <a:pt x="6096" y="469392"/>
                  </a:lnTo>
                  <a:lnTo>
                    <a:pt x="0" y="461772"/>
                  </a:lnTo>
                  <a:lnTo>
                    <a:pt x="0" y="7620"/>
                  </a:lnTo>
                  <a:lnTo>
                    <a:pt x="6096" y="0"/>
                  </a:lnTo>
                  <a:lnTo>
                    <a:pt x="2418588" y="0"/>
                  </a:lnTo>
                  <a:lnTo>
                    <a:pt x="2424684" y="7620"/>
                  </a:lnTo>
                  <a:lnTo>
                    <a:pt x="2424684" y="10668"/>
                  </a:lnTo>
                  <a:lnTo>
                    <a:pt x="12192" y="10668"/>
                  </a:lnTo>
                  <a:lnTo>
                    <a:pt x="9144" y="12192"/>
                  </a:lnTo>
                  <a:lnTo>
                    <a:pt x="9144" y="457200"/>
                  </a:lnTo>
                  <a:lnTo>
                    <a:pt x="12192" y="458724"/>
                  </a:lnTo>
                  <a:lnTo>
                    <a:pt x="2424684" y="458724"/>
                  </a:lnTo>
                  <a:lnTo>
                    <a:pt x="2424684" y="461772"/>
                  </a:lnTo>
                  <a:lnTo>
                    <a:pt x="2418588" y="469392"/>
                  </a:lnTo>
                  <a:close/>
                </a:path>
                <a:path w="2425065" h="469900">
                  <a:moveTo>
                    <a:pt x="2424684" y="458724"/>
                  </a:moveTo>
                  <a:lnTo>
                    <a:pt x="2414016" y="458724"/>
                  </a:lnTo>
                  <a:lnTo>
                    <a:pt x="2415540" y="457200"/>
                  </a:lnTo>
                  <a:lnTo>
                    <a:pt x="2415540" y="12192"/>
                  </a:lnTo>
                  <a:lnTo>
                    <a:pt x="2414016" y="10668"/>
                  </a:lnTo>
                  <a:lnTo>
                    <a:pt x="2424684" y="10668"/>
                  </a:lnTo>
                  <a:lnTo>
                    <a:pt x="2424684" y="458724"/>
                  </a:lnTo>
                  <a:close/>
                </a:path>
                <a:path w="2425065" h="469900">
                  <a:moveTo>
                    <a:pt x="2406396" y="449579"/>
                  </a:moveTo>
                  <a:lnTo>
                    <a:pt x="19812" y="449579"/>
                  </a:lnTo>
                  <a:lnTo>
                    <a:pt x="19812" y="19812"/>
                  </a:lnTo>
                  <a:lnTo>
                    <a:pt x="2406396" y="19812"/>
                  </a:lnTo>
                  <a:lnTo>
                    <a:pt x="2406396" y="28956"/>
                  </a:lnTo>
                  <a:lnTo>
                    <a:pt x="28956" y="28956"/>
                  </a:lnTo>
                  <a:lnTo>
                    <a:pt x="28956" y="440436"/>
                  </a:lnTo>
                  <a:lnTo>
                    <a:pt x="2406396" y="440436"/>
                  </a:lnTo>
                  <a:lnTo>
                    <a:pt x="2406396" y="449579"/>
                  </a:lnTo>
                  <a:close/>
                </a:path>
                <a:path w="2425065" h="469900">
                  <a:moveTo>
                    <a:pt x="2406396" y="440436"/>
                  </a:moveTo>
                  <a:lnTo>
                    <a:pt x="2397252" y="440436"/>
                  </a:lnTo>
                  <a:lnTo>
                    <a:pt x="2397252" y="28956"/>
                  </a:lnTo>
                  <a:lnTo>
                    <a:pt x="2406396" y="28956"/>
                  </a:lnTo>
                  <a:lnTo>
                    <a:pt x="2406396" y="440436"/>
                  </a:lnTo>
                  <a:close/>
                </a:path>
              </a:pathLst>
            </a:custGeom>
            <a:solidFill>
              <a:srgbClr val="F6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32"/>
          <p:cNvGrpSpPr/>
          <p:nvPr/>
        </p:nvGrpSpPr>
        <p:grpSpPr>
          <a:xfrm>
            <a:off x="733360" y="2745443"/>
            <a:ext cx="2451163" cy="539241"/>
            <a:chOff x="85255" y="3073059"/>
            <a:chExt cx="2425065" cy="469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54" y="3101274"/>
              <a:ext cx="2397251" cy="438911"/>
            </a:xfrm>
            <a:prstGeom prst="rect">
              <a:avLst/>
            </a:prstGeom>
          </p:spPr>
        </p:pic>
        <p:sp>
          <p:nvSpPr>
            <p:cNvPr id="23" name="object 34"/>
            <p:cNvSpPr/>
            <p:nvPr/>
          </p:nvSpPr>
          <p:spPr>
            <a:xfrm>
              <a:off x="85255" y="3073059"/>
              <a:ext cx="2425065" cy="469900"/>
            </a:xfrm>
            <a:custGeom>
              <a:avLst/>
              <a:gdLst/>
              <a:ahLst/>
              <a:cxnLst/>
              <a:rect l="l" t="t" r="r" b="b"/>
              <a:pathLst>
                <a:path w="2425065" h="469900">
                  <a:moveTo>
                    <a:pt x="2418588" y="469392"/>
                  </a:moveTo>
                  <a:lnTo>
                    <a:pt x="6096" y="469392"/>
                  </a:lnTo>
                  <a:lnTo>
                    <a:pt x="0" y="461772"/>
                  </a:lnTo>
                  <a:lnTo>
                    <a:pt x="0" y="7620"/>
                  </a:lnTo>
                  <a:lnTo>
                    <a:pt x="6096" y="0"/>
                  </a:lnTo>
                  <a:lnTo>
                    <a:pt x="2418588" y="0"/>
                  </a:lnTo>
                  <a:lnTo>
                    <a:pt x="2424684" y="7620"/>
                  </a:lnTo>
                  <a:lnTo>
                    <a:pt x="2424684" y="10668"/>
                  </a:lnTo>
                  <a:lnTo>
                    <a:pt x="12192" y="10668"/>
                  </a:lnTo>
                  <a:lnTo>
                    <a:pt x="9144" y="12192"/>
                  </a:lnTo>
                  <a:lnTo>
                    <a:pt x="9144" y="457200"/>
                  </a:lnTo>
                  <a:lnTo>
                    <a:pt x="12192" y="458724"/>
                  </a:lnTo>
                  <a:lnTo>
                    <a:pt x="2424684" y="458724"/>
                  </a:lnTo>
                  <a:lnTo>
                    <a:pt x="2424684" y="461772"/>
                  </a:lnTo>
                  <a:lnTo>
                    <a:pt x="2418588" y="469392"/>
                  </a:lnTo>
                  <a:close/>
                </a:path>
                <a:path w="2425065" h="469900">
                  <a:moveTo>
                    <a:pt x="2424684" y="458724"/>
                  </a:moveTo>
                  <a:lnTo>
                    <a:pt x="2414016" y="458724"/>
                  </a:lnTo>
                  <a:lnTo>
                    <a:pt x="2415540" y="457200"/>
                  </a:lnTo>
                  <a:lnTo>
                    <a:pt x="2415540" y="12192"/>
                  </a:lnTo>
                  <a:lnTo>
                    <a:pt x="2414016" y="10668"/>
                  </a:lnTo>
                  <a:lnTo>
                    <a:pt x="2424684" y="10668"/>
                  </a:lnTo>
                  <a:lnTo>
                    <a:pt x="2424684" y="458724"/>
                  </a:lnTo>
                  <a:close/>
                </a:path>
                <a:path w="2425065" h="469900">
                  <a:moveTo>
                    <a:pt x="2406396" y="449579"/>
                  </a:moveTo>
                  <a:lnTo>
                    <a:pt x="19812" y="449579"/>
                  </a:lnTo>
                  <a:lnTo>
                    <a:pt x="19812" y="19812"/>
                  </a:lnTo>
                  <a:lnTo>
                    <a:pt x="2406396" y="19812"/>
                  </a:lnTo>
                  <a:lnTo>
                    <a:pt x="2406396" y="28956"/>
                  </a:lnTo>
                  <a:lnTo>
                    <a:pt x="28956" y="28956"/>
                  </a:lnTo>
                  <a:lnTo>
                    <a:pt x="28956" y="440436"/>
                  </a:lnTo>
                  <a:lnTo>
                    <a:pt x="2406396" y="440436"/>
                  </a:lnTo>
                  <a:lnTo>
                    <a:pt x="2406396" y="449579"/>
                  </a:lnTo>
                  <a:close/>
                </a:path>
                <a:path w="2425065" h="469900">
                  <a:moveTo>
                    <a:pt x="2406396" y="440436"/>
                  </a:moveTo>
                  <a:lnTo>
                    <a:pt x="2397252" y="440436"/>
                  </a:lnTo>
                  <a:lnTo>
                    <a:pt x="2397252" y="28956"/>
                  </a:lnTo>
                  <a:lnTo>
                    <a:pt x="2406396" y="28956"/>
                  </a:lnTo>
                  <a:lnTo>
                    <a:pt x="2406396" y="440436"/>
                  </a:lnTo>
                  <a:close/>
                </a:path>
              </a:pathLst>
            </a:custGeom>
            <a:solidFill>
              <a:srgbClr val="F6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32"/>
          <p:cNvGrpSpPr/>
          <p:nvPr/>
        </p:nvGrpSpPr>
        <p:grpSpPr>
          <a:xfrm>
            <a:off x="755576" y="1222230"/>
            <a:ext cx="2451163" cy="393052"/>
            <a:chOff x="85255" y="3073059"/>
            <a:chExt cx="2425065" cy="469900"/>
          </a:xfrm>
          <a:effectLst>
            <a:outerShdw blurRad="952500" dist="38100" dir="2700000" algn="tl" rotWithShape="0">
              <a:schemeClr val="accent1">
                <a:lumMod val="20000"/>
                <a:lumOff val="80000"/>
                <a:alpha val="40000"/>
              </a:schemeClr>
            </a:outerShdw>
          </a:effectLst>
        </p:grpSpPr>
        <p:pic>
          <p:nvPicPr>
            <p:cNvPr id="28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54" y="3101274"/>
              <a:ext cx="2397251" cy="438911"/>
            </a:xfrm>
            <a:prstGeom prst="rect">
              <a:avLst/>
            </a:prstGeom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29" name="object 34"/>
            <p:cNvSpPr/>
            <p:nvPr/>
          </p:nvSpPr>
          <p:spPr>
            <a:xfrm>
              <a:off x="85255" y="3073059"/>
              <a:ext cx="2425065" cy="469900"/>
            </a:xfrm>
            <a:custGeom>
              <a:avLst/>
              <a:gdLst/>
              <a:ahLst/>
              <a:cxnLst/>
              <a:rect l="l" t="t" r="r" b="b"/>
              <a:pathLst>
                <a:path w="2425065" h="469900">
                  <a:moveTo>
                    <a:pt x="2418588" y="469392"/>
                  </a:moveTo>
                  <a:lnTo>
                    <a:pt x="6096" y="469392"/>
                  </a:lnTo>
                  <a:lnTo>
                    <a:pt x="0" y="461772"/>
                  </a:lnTo>
                  <a:lnTo>
                    <a:pt x="0" y="7620"/>
                  </a:lnTo>
                  <a:lnTo>
                    <a:pt x="6096" y="0"/>
                  </a:lnTo>
                  <a:lnTo>
                    <a:pt x="2418588" y="0"/>
                  </a:lnTo>
                  <a:lnTo>
                    <a:pt x="2424684" y="7620"/>
                  </a:lnTo>
                  <a:lnTo>
                    <a:pt x="2424684" y="10668"/>
                  </a:lnTo>
                  <a:lnTo>
                    <a:pt x="12192" y="10668"/>
                  </a:lnTo>
                  <a:lnTo>
                    <a:pt x="9144" y="12192"/>
                  </a:lnTo>
                  <a:lnTo>
                    <a:pt x="9144" y="457200"/>
                  </a:lnTo>
                  <a:lnTo>
                    <a:pt x="12192" y="458724"/>
                  </a:lnTo>
                  <a:lnTo>
                    <a:pt x="2424684" y="458724"/>
                  </a:lnTo>
                  <a:lnTo>
                    <a:pt x="2424684" y="461772"/>
                  </a:lnTo>
                  <a:lnTo>
                    <a:pt x="2418588" y="469392"/>
                  </a:lnTo>
                  <a:close/>
                </a:path>
                <a:path w="2425065" h="469900">
                  <a:moveTo>
                    <a:pt x="2424684" y="458724"/>
                  </a:moveTo>
                  <a:lnTo>
                    <a:pt x="2414016" y="458724"/>
                  </a:lnTo>
                  <a:lnTo>
                    <a:pt x="2415540" y="457200"/>
                  </a:lnTo>
                  <a:lnTo>
                    <a:pt x="2415540" y="12192"/>
                  </a:lnTo>
                  <a:lnTo>
                    <a:pt x="2414016" y="10668"/>
                  </a:lnTo>
                  <a:lnTo>
                    <a:pt x="2424684" y="10668"/>
                  </a:lnTo>
                  <a:lnTo>
                    <a:pt x="2424684" y="458724"/>
                  </a:lnTo>
                  <a:close/>
                </a:path>
                <a:path w="2425065" h="469900">
                  <a:moveTo>
                    <a:pt x="2406396" y="449579"/>
                  </a:moveTo>
                  <a:lnTo>
                    <a:pt x="19812" y="449579"/>
                  </a:lnTo>
                  <a:lnTo>
                    <a:pt x="19812" y="19812"/>
                  </a:lnTo>
                  <a:lnTo>
                    <a:pt x="2406396" y="19812"/>
                  </a:lnTo>
                  <a:lnTo>
                    <a:pt x="2406396" y="28956"/>
                  </a:lnTo>
                  <a:lnTo>
                    <a:pt x="28956" y="28956"/>
                  </a:lnTo>
                  <a:lnTo>
                    <a:pt x="28956" y="440436"/>
                  </a:lnTo>
                  <a:lnTo>
                    <a:pt x="2406396" y="440436"/>
                  </a:lnTo>
                  <a:lnTo>
                    <a:pt x="2406396" y="449579"/>
                  </a:lnTo>
                  <a:close/>
                </a:path>
                <a:path w="2425065" h="469900">
                  <a:moveTo>
                    <a:pt x="2406396" y="440436"/>
                  </a:moveTo>
                  <a:lnTo>
                    <a:pt x="2397252" y="440436"/>
                  </a:lnTo>
                  <a:lnTo>
                    <a:pt x="2397252" y="28956"/>
                  </a:lnTo>
                  <a:lnTo>
                    <a:pt x="2406396" y="28956"/>
                  </a:lnTo>
                  <a:lnTo>
                    <a:pt x="2406396" y="440436"/>
                  </a:lnTo>
                  <a:close/>
                </a:path>
              </a:pathLst>
            </a:custGeom>
            <a:solidFill>
              <a:srgbClr val="F6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2"/>
          <p:cNvGrpSpPr/>
          <p:nvPr/>
        </p:nvGrpSpPr>
        <p:grpSpPr>
          <a:xfrm>
            <a:off x="5122098" y="2356215"/>
            <a:ext cx="2451163" cy="412829"/>
            <a:chOff x="85255" y="3073059"/>
            <a:chExt cx="2425065" cy="469900"/>
          </a:xfrm>
          <a:effectLst>
            <a:outerShdw blurRad="952500" dist="38100" dir="2700000" algn="tl" rotWithShape="0">
              <a:schemeClr val="accent1">
                <a:lumMod val="20000"/>
                <a:lumOff val="80000"/>
                <a:alpha val="40000"/>
              </a:schemeClr>
            </a:outerShdw>
          </a:effectLst>
        </p:grpSpPr>
        <p:pic>
          <p:nvPicPr>
            <p:cNvPr id="31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54" y="3101274"/>
              <a:ext cx="2397251" cy="438911"/>
            </a:xfrm>
            <a:prstGeom prst="rect">
              <a:avLst/>
            </a:prstGeom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32" name="object 34"/>
            <p:cNvSpPr/>
            <p:nvPr/>
          </p:nvSpPr>
          <p:spPr>
            <a:xfrm>
              <a:off x="85255" y="3073059"/>
              <a:ext cx="2425065" cy="469900"/>
            </a:xfrm>
            <a:custGeom>
              <a:avLst/>
              <a:gdLst/>
              <a:ahLst/>
              <a:cxnLst/>
              <a:rect l="l" t="t" r="r" b="b"/>
              <a:pathLst>
                <a:path w="2425065" h="469900">
                  <a:moveTo>
                    <a:pt x="2418588" y="469392"/>
                  </a:moveTo>
                  <a:lnTo>
                    <a:pt x="6096" y="469392"/>
                  </a:lnTo>
                  <a:lnTo>
                    <a:pt x="0" y="461772"/>
                  </a:lnTo>
                  <a:lnTo>
                    <a:pt x="0" y="7620"/>
                  </a:lnTo>
                  <a:lnTo>
                    <a:pt x="6096" y="0"/>
                  </a:lnTo>
                  <a:lnTo>
                    <a:pt x="2418588" y="0"/>
                  </a:lnTo>
                  <a:lnTo>
                    <a:pt x="2424684" y="7620"/>
                  </a:lnTo>
                  <a:lnTo>
                    <a:pt x="2424684" y="10668"/>
                  </a:lnTo>
                  <a:lnTo>
                    <a:pt x="12192" y="10668"/>
                  </a:lnTo>
                  <a:lnTo>
                    <a:pt x="9144" y="12192"/>
                  </a:lnTo>
                  <a:lnTo>
                    <a:pt x="9144" y="457200"/>
                  </a:lnTo>
                  <a:lnTo>
                    <a:pt x="12192" y="458724"/>
                  </a:lnTo>
                  <a:lnTo>
                    <a:pt x="2424684" y="458724"/>
                  </a:lnTo>
                  <a:lnTo>
                    <a:pt x="2424684" y="461772"/>
                  </a:lnTo>
                  <a:lnTo>
                    <a:pt x="2418588" y="469392"/>
                  </a:lnTo>
                  <a:close/>
                </a:path>
                <a:path w="2425065" h="469900">
                  <a:moveTo>
                    <a:pt x="2424684" y="458724"/>
                  </a:moveTo>
                  <a:lnTo>
                    <a:pt x="2414016" y="458724"/>
                  </a:lnTo>
                  <a:lnTo>
                    <a:pt x="2415540" y="457200"/>
                  </a:lnTo>
                  <a:lnTo>
                    <a:pt x="2415540" y="12192"/>
                  </a:lnTo>
                  <a:lnTo>
                    <a:pt x="2414016" y="10668"/>
                  </a:lnTo>
                  <a:lnTo>
                    <a:pt x="2424684" y="10668"/>
                  </a:lnTo>
                  <a:lnTo>
                    <a:pt x="2424684" y="458724"/>
                  </a:lnTo>
                  <a:close/>
                </a:path>
                <a:path w="2425065" h="469900">
                  <a:moveTo>
                    <a:pt x="2406396" y="449579"/>
                  </a:moveTo>
                  <a:lnTo>
                    <a:pt x="19812" y="449579"/>
                  </a:lnTo>
                  <a:lnTo>
                    <a:pt x="19812" y="19812"/>
                  </a:lnTo>
                  <a:lnTo>
                    <a:pt x="2406396" y="19812"/>
                  </a:lnTo>
                  <a:lnTo>
                    <a:pt x="2406396" y="28956"/>
                  </a:lnTo>
                  <a:lnTo>
                    <a:pt x="28956" y="28956"/>
                  </a:lnTo>
                  <a:lnTo>
                    <a:pt x="28956" y="440436"/>
                  </a:lnTo>
                  <a:lnTo>
                    <a:pt x="2406396" y="440436"/>
                  </a:lnTo>
                  <a:lnTo>
                    <a:pt x="2406396" y="449579"/>
                  </a:lnTo>
                  <a:close/>
                </a:path>
                <a:path w="2425065" h="469900">
                  <a:moveTo>
                    <a:pt x="2406396" y="440436"/>
                  </a:moveTo>
                  <a:lnTo>
                    <a:pt x="2397252" y="440436"/>
                  </a:lnTo>
                  <a:lnTo>
                    <a:pt x="2397252" y="28956"/>
                  </a:lnTo>
                  <a:lnTo>
                    <a:pt x="2406396" y="28956"/>
                  </a:lnTo>
                  <a:lnTo>
                    <a:pt x="2406396" y="440436"/>
                  </a:lnTo>
                  <a:close/>
                </a:path>
              </a:pathLst>
            </a:custGeom>
            <a:solidFill>
              <a:srgbClr val="F6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2"/>
          <p:cNvGrpSpPr/>
          <p:nvPr/>
        </p:nvGrpSpPr>
        <p:grpSpPr>
          <a:xfrm>
            <a:off x="5107028" y="2935441"/>
            <a:ext cx="2451163" cy="388819"/>
            <a:chOff x="85255" y="3073059"/>
            <a:chExt cx="2425065" cy="469900"/>
          </a:xfrm>
          <a:effectLst>
            <a:outerShdw blurRad="952500" dist="38100" dir="2700000" algn="tl" rotWithShape="0">
              <a:schemeClr val="accent1">
                <a:lumMod val="20000"/>
                <a:lumOff val="80000"/>
                <a:alpha val="40000"/>
              </a:schemeClr>
            </a:outerShdw>
          </a:effectLst>
        </p:grpSpPr>
        <p:pic>
          <p:nvPicPr>
            <p:cNvPr id="34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54" y="3101274"/>
              <a:ext cx="2397251" cy="438911"/>
            </a:xfrm>
            <a:prstGeom prst="rect">
              <a:avLst/>
            </a:prstGeom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35" name="object 34"/>
            <p:cNvSpPr/>
            <p:nvPr/>
          </p:nvSpPr>
          <p:spPr>
            <a:xfrm>
              <a:off x="85255" y="3073059"/>
              <a:ext cx="2425065" cy="469900"/>
            </a:xfrm>
            <a:custGeom>
              <a:avLst/>
              <a:gdLst/>
              <a:ahLst/>
              <a:cxnLst/>
              <a:rect l="l" t="t" r="r" b="b"/>
              <a:pathLst>
                <a:path w="2425065" h="469900">
                  <a:moveTo>
                    <a:pt x="2418588" y="469392"/>
                  </a:moveTo>
                  <a:lnTo>
                    <a:pt x="6096" y="469392"/>
                  </a:lnTo>
                  <a:lnTo>
                    <a:pt x="0" y="461772"/>
                  </a:lnTo>
                  <a:lnTo>
                    <a:pt x="0" y="7620"/>
                  </a:lnTo>
                  <a:lnTo>
                    <a:pt x="6096" y="0"/>
                  </a:lnTo>
                  <a:lnTo>
                    <a:pt x="2418588" y="0"/>
                  </a:lnTo>
                  <a:lnTo>
                    <a:pt x="2424684" y="7620"/>
                  </a:lnTo>
                  <a:lnTo>
                    <a:pt x="2424684" y="10668"/>
                  </a:lnTo>
                  <a:lnTo>
                    <a:pt x="12192" y="10668"/>
                  </a:lnTo>
                  <a:lnTo>
                    <a:pt x="9144" y="12192"/>
                  </a:lnTo>
                  <a:lnTo>
                    <a:pt x="9144" y="457200"/>
                  </a:lnTo>
                  <a:lnTo>
                    <a:pt x="12192" y="458724"/>
                  </a:lnTo>
                  <a:lnTo>
                    <a:pt x="2424684" y="458724"/>
                  </a:lnTo>
                  <a:lnTo>
                    <a:pt x="2424684" y="461772"/>
                  </a:lnTo>
                  <a:lnTo>
                    <a:pt x="2418588" y="469392"/>
                  </a:lnTo>
                  <a:close/>
                </a:path>
                <a:path w="2425065" h="469900">
                  <a:moveTo>
                    <a:pt x="2424684" y="458724"/>
                  </a:moveTo>
                  <a:lnTo>
                    <a:pt x="2414016" y="458724"/>
                  </a:lnTo>
                  <a:lnTo>
                    <a:pt x="2415540" y="457200"/>
                  </a:lnTo>
                  <a:lnTo>
                    <a:pt x="2415540" y="12192"/>
                  </a:lnTo>
                  <a:lnTo>
                    <a:pt x="2414016" y="10668"/>
                  </a:lnTo>
                  <a:lnTo>
                    <a:pt x="2424684" y="10668"/>
                  </a:lnTo>
                  <a:lnTo>
                    <a:pt x="2424684" y="458724"/>
                  </a:lnTo>
                  <a:close/>
                </a:path>
                <a:path w="2425065" h="469900">
                  <a:moveTo>
                    <a:pt x="2406396" y="449579"/>
                  </a:moveTo>
                  <a:lnTo>
                    <a:pt x="19812" y="449579"/>
                  </a:lnTo>
                  <a:lnTo>
                    <a:pt x="19812" y="19812"/>
                  </a:lnTo>
                  <a:lnTo>
                    <a:pt x="2406396" y="19812"/>
                  </a:lnTo>
                  <a:lnTo>
                    <a:pt x="2406396" y="28956"/>
                  </a:lnTo>
                  <a:lnTo>
                    <a:pt x="28956" y="28956"/>
                  </a:lnTo>
                  <a:lnTo>
                    <a:pt x="28956" y="440436"/>
                  </a:lnTo>
                  <a:lnTo>
                    <a:pt x="2406396" y="440436"/>
                  </a:lnTo>
                  <a:lnTo>
                    <a:pt x="2406396" y="449579"/>
                  </a:lnTo>
                  <a:close/>
                </a:path>
                <a:path w="2425065" h="469900">
                  <a:moveTo>
                    <a:pt x="2406396" y="440436"/>
                  </a:moveTo>
                  <a:lnTo>
                    <a:pt x="2397252" y="440436"/>
                  </a:lnTo>
                  <a:lnTo>
                    <a:pt x="2397252" y="28956"/>
                  </a:lnTo>
                  <a:lnTo>
                    <a:pt x="2406396" y="28956"/>
                  </a:lnTo>
                  <a:lnTo>
                    <a:pt x="2406396" y="440436"/>
                  </a:lnTo>
                  <a:close/>
                </a:path>
              </a:pathLst>
            </a:custGeom>
            <a:solidFill>
              <a:srgbClr val="F6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2"/>
          <p:cNvGrpSpPr/>
          <p:nvPr/>
        </p:nvGrpSpPr>
        <p:grpSpPr>
          <a:xfrm>
            <a:off x="5137385" y="1871922"/>
            <a:ext cx="2451163" cy="352351"/>
            <a:chOff x="85255" y="3073059"/>
            <a:chExt cx="2425065" cy="469900"/>
          </a:xfrm>
          <a:effectLst>
            <a:outerShdw blurRad="952500" dist="38100" dir="2700000" algn="tl" rotWithShape="0">
              <a:schemeClr val="accent1">
                <a:lumMod val="20000"/>
                <a:lumOff val="80000"/>
                <a:alpha val="40000"/>
              </a:schemeClr>
            </a:outerShdw>
          </a:effectLst>
        </p:grpSpPr>
        <p:pic>
          <p:nvPicPr>
            <p:cNvPr id="37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54" y="3101274"/>
              <a:ext cx="2397251" cy="438911"/>
            </a:xfrm>
            <a:prstGeom prst="rect">
              <a:avLst/>
            </a:prstGeom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38" name="object 34"/>
            <p:cNvSpPr/>
            <p:nvPr/>
          </p:nvSpPr>
          <p:spPr>
            <a:xfrm>
              <a:off x="85255" y="3073059"/>
              <a:ext cx="2425065" cy="469900"/>
            </a:xfrm>
            <a:custGeom>
              <a:avLst/>
              <a:gdLst/>
              <a:ahLst/>
              <a:cxnLst/>
              <a:rect l="l" t="t" r="r" b="b"/>
              <a:pathLst>
                <a:path w="2425065" h="469900">
                  <a:moveTo>
                    <a:pt x="2418588" y="469392"/>
                  </a:moveTo>
                  <a:lnTo>
                    <a:pt x="6096" y="469392"/>
                  </a:lnTo>
                  <a:lnTo>
                    <a:pt x="0" y="461772"/>
                  </a:lnTo>
                  <a:lnTo>
                    <a:pt x="0" y="7620"/>
                  </a:lnTo>
                  <a:lnTo>
                    <a:pt x="6096" y="0"/>
                  </a:lnTo>
                  <a:lnTo>
                    <a:pt x="2418588" y="0"/>
                  </a:lnTo>
                  <a:lnTo>
                    <a:pt x="2424684" y="7620"/>
                  </a:lnTo>
                  <a:lnTo>
                    <a:pt x="2424684" y="10668"/>
                  </a:lnTo>
                  <a:lnTo>
                    <a:pt x="12192" y="10668"/>
                  </a:lnTo>
                  <a:lnTo>
                    <a:pt x="9144" y="12192"/>
                  </a:lnTo>
                  <a:lnTo>
                    <a:pt x="9144" y="457200"/>
                  </a:lnTo>
                  <a:lnTo>
                    <a:pt x="12192" y="458724"/>
                  </a:lnTo>
                  <a:lnTo>
                    <a:pt x="2424684" y="458724"/>
                  </a:lnTo>
                  <a:lnTo>
                    <a:pt x="2424684" y="461772"/>
                  </a:lnTo>
                  <a:lnTo>
                    <a:pt x="2418588" y="469392"/>
                  </a:lnTo>
                  <a:close/>
                </a:path>
                <a:path w="2425065" h="469900">
                  <a:moveTo>
                    <a:pt x="2424684" y="458724"/>
                  </a:moveTo>
                  <a:lnTo>
                    <a:pt x="2414016" y="458724"/>
                  </a:lnTo>
                  <a:lnTo>
                    <a:pt x="2415540" y="457200"/>
                  </a:lnTo>
                  <a:lnTo>
                    <a:pt x="2415540" y="12192"/>
                  </a:lnTo>
                  <a:lnTo>
                    <a:pt x="2414016" y="10668"/>
                  </a:lnTo>
                  <a:lnTo>
                    <a:pt x="2424684" y="10668"/>
                  </a:lnTo>
                  <a:lnTo>
                    <a:pt x="2424684" y="458724"/>
                  </a:lnTo>
                  <a:close/>
                </a:path>
                <a:path w="2425065" h="469900">
                  <a:moveTo>
                    <a:pt x="2406396" y="449579"/>
                  </a:moveTo>
                  <a:lnTo>
                    <a:pt x="19812" y="449579"/>
                  </a:lnTo>
                  <a:lnTo>
                    <a:pt x="19812" y="19812"/>
                  </a:lnTo>
                  <a:lnTo>
                    <a:pt x="2406396" y="19812"/>
                  </a:lnTo>
                  <a:lnTo>
                    <a:pt x="2406396" y="28956"/>
                  </a:lnTo>
                  <a:lnTo>
                    <a:pt x="28956" y="28956"/>
                  </a:lnTo>
                  <a:lnTo>
                    <a:pt x="28956" y="440436"/>
                  </a:lnTo>
                  <a:lnTo>
                    <a:pt x="2406396" y="440436"/>
                  </a:lnTo>
                  <a:lnTo>
                    <a:pt x="2406396" y="449579"/>
                  </a:lnTo>
                  <a:close/>
                </a:path>
                <a:path w="2425065" h="469900">
                  <a:moveTo>
                    <a:pt x="2406396" y="440436"/>
                  </a:moveTo>
                  <a:lnTo>
                    <a:pt x="2397252" y="440436"/>
                  </a:lnTo>
                  <a:lnTo>
                    <a:pt x="2397252" y="28956"/>
                  </a:lnTo>
                  <a:lnTo>
                    <a:pt x="2406396" y="28956"/>
                  </a:lnTo>
                  <a:lnTo>
                    <a:pt x="2406396" y="440436"/>
                  </a:lnTo>
                  <a:close/>
                </a:path>
              </a:pathLst>
            </a:custGeom>
            <a:solidFill>
              <a:srgbClr val="F6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2"/>
          <p:cNvGrpSpPr/>
          <p:nvPr/>
        </p:nvGrpSpPr>
        <p:grpSpPr>
          <a:xfrm>
            <a:off x="5148064" y="1201233"/>
            <a:ext cx="2451163" cy="539241"/>
            <a:chOff x="85255" y="3073059"/>
            <a:chExt cx="2425065" cy="469900"/>
          </a:xfrm>
          <a:effectLst>
            <a:outerShdw blurRad="952500" dist="38100" dir="2700000" algn="tl" rotWithShape="0">
              <a:schemeClr val="accent1">
                <a:lumMod val="20000"/>
                <a:lumOff val="80000"/>
                <a:alpha val="40000"/>
              </a:schemeClr>
            </a:outerShdw>
          </a:effectLst>
        </p:grpSpPr>
        <p:pic>
          <p:nvPicPr>
            <p:cNvPr id="40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54" y="3101274"/>
              <a:ext cx="2397251" cy="438911"/>
            </a:xfrm>
            <a:prstGeom prst="rect">
              <a:avLst/>
            </a:prstGeom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41" name="object 34"/>
            <p:cNvSpPr/>
            <p:nvPr/>
          </p:nvSpPr>
          <p:spPr>
            <a:xfrm>
              <a:off x="85255" y="3073059"/>
              <a:ext cx="2425065" cy="469900"/>
            </a:xfrm>
            <a:custGeom>
              <a:avLst/>
              <a:gdLst/>
              <a:ahLst/>
              <a:cxnLst/>
              <a:rect l="l" t="t" r="r" b="b"/>
              <a:pathLst>
                <a:path w="2425065" h="469900">
                  <a:moveTo>
                    <a:pt x="2418588" y="469392"/>
                  </a:moveTo>
                  <a:lnTo>
                    <a:pt x="6096" y="469392"/>
                  </a:lnTo>
                  <a:lnTo>
                    <a:pt x="0" y="461772"/>
                  </a:lnTo>
                  <a:lnTo>
                    <a:pt x="0" y="7620"/>
                  </a:lnTo>
                  <a:lnTo>
                    <a:pt x="6096" y="0"/>
                  </a:lnTo>
                  <a:lnTo>
                    <a:pt x="2418588" y="0"/>
                  </a:lnTo>
                  <a:lnTo>
                    <a:pt x="2424684" y="7620"/>
                  </a:lnTo>
                  <a:lnTo>
                    <a:pt x="2424684" y="10668"/>
                  </a:lnTo>
                  <a:lnTo>
                    <a:pt x="12192" y="10668"/>
                  </a:lnTo>
                  <a:lnTo>
                    <a:pt x="9144" y="12192"/>
                  </a:lnTo>
                  <a:lnTo>
                    <a:pt x="9144" y="457200"/>
                  </a:lnTo>
                  <a:lnTo>
                    <a:pt x="12192" y="458724"/>
                  </a:lnTo>
                  <a:lnTo>
                    <a:pt x="2424684" y="458724"/>
                  </a:lnTo>
                  <a:lnTo>
                    <a:pt x="2424684" y="461772"/>
                  </a:lnTo>
                  <a:lnTo>
                    <a:pt x="2418588" y="469392"/>
                  </a:lnTo>
                  <a:close/>
                </a:path>
                <a:path w="2425065" h="469900">
                  <a:moveTo>
                    <a:pt x="2424684" y="458724"/>
                  </a:moveTo>
                  <a:lnTo>
                    <a:pt x="2414016" y="458724"/>
                  </a:lnTo>
                  <a:lnTo>
                    <a:pt x="2415540" y="457200"/>
                  </a:lnTo>
                  <a:lnTo>
                    <a:pt x="2415540" y="12192"/>
                  </a:lnTo>
                  <a:lnTo>
                    <a:pt x="2414016" y="10668"/>
                  </a:lnTo>
                  <a:lnTo>
                    <a:pt x="2424684" y="10668"/>
                  </a:lnTo>
                  <a:lnTo>
                    <a:pt x="2424684" y="458724"/>
                  </a:lnTo>
                  <a:close/>
                </a:path>
                <a:path w="2425065" h="469900">
                  <a:moveTo>
                    <a:pt x="2406396" y="449579"/>
                  </a:moveTo>
                  <a:lnTo>
                    <a:pt x="19812" y="449579"/>
                  </a:lnTo>
                  <a:lnTo>
                    <a:pt x="19812" y="19812"/>
                  </a:lnTo>
                  <a:lnTo>
                    <a:pt x="2406396" y="19812"/>
                  </a:lnTo>
                  <a:lnTo>
                    <a:pt x="2406396" y="28956"/>
                  </a:lnTo>
                  <a:lnTo>
                    <a:pt x="28956" y="28956"/>
                  </a:lnTo>
                  <a:lnTo>
                    <a:pt x="28956" y="440436"/>
                  </a:lnTo>
                  <a:lnTo>
                    <a:pt x="2406396" y="440436"/>
                  </a:lnTo>
                  <a:lnTo>
                    <a:pt x="2406396" y="449579"/>
                  </a:lnTo>
                  <a:close/>
                </a:path>
                <a:path w="2425065" h="469900">
                  <a:moveTo>
                    <a:pt x="2406396" y="440436"/>
                  </a:moveTo>
                  <a:lnTo>
                    <a:pt x="2397252" y="440436"/>
                  </a:lnTo>
                  <a:lnTo>
                    <a:pt x="2397252" y="28956"/>
                  </a:lnTo>
                  <a:lnTo>
                    <a:pt x="2406396" y="28956"/>
                  </a:lnTo>
                  <a:lnTo>
                    <a:pt x="2406396" y="440436"/>
                  </a:lnTo>
                  <a:close/>
                </a:path>
              </a:pathLst>
            </a:custGeom>
            <a:solidFill>
              <a:srgbClr val="F6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27754" y="1280031"/>
            <a:ext cx="23991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сеть Интернет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7540" y="1755413"/>
            <a:ext cx="23991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письменной форме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5263" y="2123528"/>
            <a:ext cx="23991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федеральных органов исполнительной власти, органов государственной власти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770" y="2775612"/>
            <a:ext cx="23991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Администрации Президента РФ, Аппарата Правительства РФ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94259" y="1252800"/>
            <a:ext cx="23991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 депутатов Государственной Думы Федерального Собрания РФ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94259" y="1899283"/>
            <a:ext cx="23991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Досудебные обжалования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01151" y="2427896"/>
            <a:ext cx="2418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органов прокуратуры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87607" y="3002892"/>
            <a:ext cx="23991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87509" y="124693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 smtClean="0">
                <a:effectLst/>
                <a:latin typeface="Times New Roman" panose="02020603050405020304" pitchFamily="18" charset="0"/>
              </a:rPr>
              <a:t>209</a:t>
            </a:r>
            <a:endParaRPr lang="ru-RU" dirty="0"/>
          </a:p>
        </p:txBody>
      </p:sp>
      <p:grpSp>
        <p:nvGrpSpPr>
          <p:cNvPr id="54" name="object 32"/>
          <p:cNvGrpSpPr/>
          <p:nvPr/>
        </p:nvGrpSpPr>
        <p:grpSpPr>
          <a:xfrm>
            <a:off x="739427" y="3340725"/>
            <a:ext cx="2451163" cy="539241"/>
            <a:chOff x="85255" y="3073059"/>
            <a:chExt cx="2425065" cy="469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5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54" y="3101274"/>
              <a:ext cx="2397251" cy="438911"/>
            </a:xfrm>
            <a:prstGeom prst="rect">
              <a:avLst/>
            </a:prstGeom>
          </p:spPr>
        </p:pic>
        <p:sp>
          <p:nvSpPr>
            <p:cNvPr id="56" name="object 34"/>
            <p:cNvSpPr/>
            <p:nvPr/>
          </p:nvSpPr>
          <p:spPr>
            <a:xfrm>
              <a:off x="85255" y="3073059"/>
              <a:ext cx="2425065" cy="469900"/>
            </a:xfrm>
            <a:custGeom>
              <a:avLst/>
              <a:gdLst/>
              <a:ahLst/>
              <a:cxnLst/>
              <a:rect l="l" t="t" r="r" b="b"/>
              <a:pathLst>
                <a:path w="2425065" h="469900">
                  <a:moveTo>
                    <a:pt x="2418588" y="469392"/>
                  </a:moveTo>
                  <a:lnTo>
                    <a:pt x="6096" y="469392"/>
                  </a:lnTo>
                  <a:lnTo>
                    <a:pt x="0" y="461772"/>
                  </a:lnTo>
                  <a:lnTo>
                    <a:pt x="0" y="7620"/>
                  </a:lnTo>
                  <a:lnTo>
                    <a:pt x="6096" y="0"/>
                  </a:lnTo>
                  <a:lnTo>
                    <a:pt x="2418588" y="0"/>
                  </a:lnTo>
                  <a:lnTo>
                    <a:pt x="2424684" y="7620"/>
                  </a:lnTo>
                  <a:lnTo>
                    <a:pt x="2424684" y="10668"/>
                  </a:lnTo>
                  <a:lnTo>
                    <a:pt x="12192" y="10668"/>
                  </a:lnTo>
                  <a:lnTo>
                    <a:pt x="9144" y="12192"/>
                  </a:lnTo>
                  <a:lnTo>
                    <a:pt x="9144" y="457200"/>
                  </a:lnTo>
                  <a:lnTo>
                    <a:pt x="12192" y="458724"/>
                  </a:lnTo>
                  <a:lnTo>
                    <a:pt x="2424684" y="458724"/>
                  </a:lnTo>
                  <a:lnTo>
                    <a:pt x="2424684" y="461772"/>
                  </a:lnTo>
                  <a:lnTo>
                    <a:pt x="2418588" y="469392"/>
                  </a:lnTo>
                  <a:close/>
                </a:path>
                <a:path w="2425065" h="469900">
                  <a:moveTo>
                    <a:pt x="2424684" y="458724"/>
                  </a:moveTo>
                  <a:lnTo>
                    <a:pt x="2414016" y="458724"/>
                  </a:lnTo>
                  <a:lnTo>
                    <a:pt x="2415540" y="457200"/>
                  </a:lnTo>
                  <a:lnTo>
                    <a:pt x="2415540" y="12192"/>
                  </a:lnTo>
                  <a:lnTo>
                    <a:pt x="2414016" y="10668"/>
                  </a:lnTo>
                  <a:lnTo>
                    <a:pt x="2424684" y="10668"/>
                  </a:lnTo>
                  <a:lnTo>
                    <a:pt x="2424684" y="458724"/>
                  </a:lnTo>
                  <a:close/>
                </a:path>
                <a:path w="2425065" h="469900">
                  <a:moveTo>
                    <a:pt x="2406396" y="449579"/>
                  </a:moveTo>
                  <a:lnTo>
                    <a:pt x="19812" y="449579"/>
                  </a:lnTo>
                  <a:lnTo>
                    <a:pt x="19812" y="19812"/>
                  </a:lnTo>
                  <a:lnTo>
                    <a:pt x="2406396" y="19812"/>
                  </a:lnTo>
                  <a:lnTo>
                    <a:pt x="2406396" y="28956"/>
                  </a:lnTo>
                  <a:lnTo>
                    <a:pt x="28956" y="28956"/>
                  </a:lnTo>
                  <a:lnTo>
                    <a:pt x="28956" y="440436"/>
                  </a:lnTo>
                  <a:lnTo>
                    <a:pt x="2406396" y="440436"/>
                  </a:lnTo>
                  <a:lnTo>
                    <a:pt x="2406396" y="449579"/>
                  </a:lnTo>
                  <a:close/>
                </a:path>
                <a:path w="2425065" h="469900">
                  <a:moveTo>
                    <a:pt x="2406396" y="440436"/>
                  </a:moveTo>
                  <a:lnTo>
                    <a:pt x="2397252" y="440436"/>
                  </a:lnTo>
                  <a:lnTo>
                    <a:pt x="2397252" y="28956"/>
                  </a:lnTo>
                  <a:lnTo>
                    <a:pt x="2406396" y="28956"/>
                  </a:lnTo>
                  <a:lnTo>
                    <a:pt x="2406396" y="440436"/>
                  </a:lnTo>
                  <a:close/>
                </a:path>
              </a:pathLst>
            </a:custGeom>
            <a:solidFill>
              <a:srgbClr val="F6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27754" y="3452677"/>
            <a:ext cx="2312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организаций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37385" y="3558624"/>
            <a:ext cx="24005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приём граждан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bject 70"/>
          <p:cNvSpPr/>
          <p:nvPr/>
        </p:nvSpPr>
        <p:spPr>
          <a:xfrm>
            <a:off x="1043608" y="4008533"/>
            <a:ext cx="6399530" cy="93345"/>
          </a:xfrm>
          <a:custGeom>
            <a:avLst/>
            <a:gdLst/>
            <a:ahLst/>
            <a:cxnLst/>
            <a:rect l="l" t="t" r="r" b="b"/>
            <a:pathLst>
              <a:path w="6399530" h="93345">
                <a:moveTo>
                  <a:pt x="0" y="92964"/>
                </a:moveTo>
                <a:lnTo>
                  <a:pt x="0" y="65532"/>
                </a:lnTo>
                <a:lnTo>
                  <a:pt x="6399276" y="53340"/>
                </a:lnTo>
                <a:lnTo>
                  <a:pt x="6399276" y="79248"/>
                </a:lnTo>
                <a:lnTo>
                  <a:pt x="0" y="92964"/>
                </a:lnTo>
                <a:close/>
              </a:path>
              <a:path w="6399530" h="93345">
                <a:moveTo>
                  <a:pt x="0" y="38100"/>
                </a:moveTo>
                <a:lnTo>
                  <a:pt x="0" y="12192"/>
                </a:lnTo>
                <a:lnTo>
                  <a:pt x="6399276" y="0"/>
                </a:lnTo>
                <a:lnTo>
                  <a:pt x="6399276" y="25908"/>
                </a:lnTo>
                <a:lnTo>
                  <a:pt x="0" y="38100"/>
                </a:lnTo>
                <a:close/>
              </a:path>
            </a:pathLst>
          </a:custGeom>
          <a:solidFill>
            <a:srgbClr val="1F4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32"/>
          <p:cNvGrpSpPr/>
          <p:nvPr/>
        </p:nvGrpSpPr>
        <p:grpSpPr>
          <a:xfrm>
            <a:off x="2729759" y="4285285"/>
            <a:ext cx="3027227" cy="539241"/>
            <a:chOff x="85255" y="3073059"/>
            <a:chExt cx="2425065" cy="469900"/>
          </a:xfrm>
        </p:grpSpPr>
        <p:pic>
          <p:nvPicPr>
            <p:cNvPr id="64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54" y="3101274"/>
              <a:ext cx="2397251" cy="438911"/>
            </a:xfrm>
            <a:prstGeom prst="rect">
              <a:avLst/>
            </a:prstGeom>
          </p:spPr>
        </p:pic>
        <p:sp>
          <p:nvSpPr>
            <p:cNvPr id="65" name="object 34"/>
            <p:cNvSpPr/>
            <p:nvPr/>
          </p:nvSpPr>
          <p:spPr>
            <a:xfrm>
              <a:off x="85255" y="3073059"/>
              <a:ext cx="2425065" cy="469900"/>
            </a:xfrm>
            <a:custGeom>
              <a:avLst/>
              <a:gdLst/>
              <a:ahLst/>
              <a:cxnLst/>
              <a:rect l="l" t="t" r="r" b="b"/>
              <a:pathLst>
                <a:path w="2425065" h="469900">
                  <a:moveTo>
                    <a:pt x="2418588" y="469392"/>
                  </a:moveTo>
                  <a:lnTo>
                    <a:pt x="6096" y="469392"/>
                  </a:lnTo>
                  <a:lnTo>
                    <a:pt x="0" y="461772"/>
                  </a:lnTo>
                  <a:lnTo>
                    <a:pt x="0" y="7620"/>
                  </a:lnTo>
                  <a:lnTo>
                    <a:pt x="6096" y="0"/>
                  </a:lnTo>
                  <a:lnTo>
                    <a:pt x="2418588" y="0"/>
                  </a:lnTo>
                  <a:lnTo>
                    <a:pt x="2424684" y="7620"/>
                  </a:lnTo>
                  <a:lnTo>
                    <a:pt x="2424684" y="10668"/>
                  </a:lnTo>
                  <a:lnTo>
                    <a:pt x="12192" y="10668"/>
                  </a:lnTo>
                  <a:lnTo>
                    <a:pt x="9144" y="12192"/>
                  </a:lnTo>
                  <a:lnTo>
                    <a:pt x="9144" y="457200"/>
                  </a:lnTo>
                  <a:lnTo>
                    <a:pt x="12192" y="458724"/>
                  </a:lnTo>
                  <a:lnTo>
                    <a:pt x="2424684" y="458724"/>
                  </a:lnTo>
                  <a:lnTo>
                    <a:pt x="2424684" y="461772"/>
                  </a:lnTo>
                  <a:lnTo>
                    <a:pt x="2418588" y="469392"/>
                  </a:lnTo>
                  <a:close/>
                </a:path>
                <a:path w="2425065" h="469900">
                  <a:moveTo>
                    <a:pt x="2424684" y="458724"/>
                  </a:moveTo>
                  <a:lnTo>
                    <a:pt x="2414016" y="458724"/>
                  </a:lnTo>
                  <a:lnTo>
                    <a:pt x="2415540" y="457200"/>
                  </a:lnTo>
                  <a:lnTo>
                    <a:pt x="2415540" y="12192"/>
                  </a:lnTo>
                  <a:lnTo>
                    <a:pt x="2414016" y="10668"/>
                  </a:lnTo>
                  <a:lnTo>
                    <a:pt x="2424684" y="10668"/>
                  </a:lnTo>
                  <a:lnTo>
                    <a:pt x="2424684" y="458724"/>
                  </a:lnTo>
                  <a:close/>
                </a:path>
                <a:path w="2425065" h="469900">
                  <a:moveTo>
                    <a:pt x="2406396" y="449579"/>
                  </a:moveTo>
                  <a:lnTo>
                    <a:pt x="19812" y="449579"/>
                  </a:lnTo>
                  <a:lnTo>
                    <a:pt x="19812" y="19812"/>
                  </a:lnTo>
                  <a:lnTo>
                    <a:pt x="2406396" y="19812"/>
                  </a:lnTo>
                  <a:lnTo>
                    <a:pt x="2406396" y="28956"/>
                  </a:lnTo>
                  <a:lnTo>
                    <a:pt x="28956" y="28956"/>
                  </a:lnTo>
                  <a:lnTo>
                    <a:pt x="28956" y="440436"/>
                  </a:lnTo>
                  <a:lnTo>
                    <a:pt x="2406396" y="440436"/>
                  </a:lnTo>
                  <a:lnTo>
                    <a:pt x="2406396" y="449579"/>
                  </a:lnTo>
                  <a:close/>
                </a:path>
                <a:path w="2425065" h="469900">
                  <a:moveTo>
                    <a:pt x="2406396" y="440436"/>
                  </a:moveTo>
                  <a:lnTo>
                    <a:pt x="2397252" y="440436"/>
                  </a:lnTo>
                  <a:lnTo>
                    <a:pt x="2397252" y="28956"/>
                  </a:lnTo>
                  <a:lnTo>
                    <a:pt x="2406396" y="28956"/>
                  </a:lnTo>
                  <a:lnTo>
                    <a:pt x="2406396" y="440436"/>
                  </a:lnTo>
                  <a:close/>
                </a:path>
              </a:pathLst>
            </a:custGeom>
            <a:solidFill>
              <a:srgbClr val="F6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810817" y="4266747"/>
            <a:ext cx="2880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них, </a:t>
            </a:r>
            <a:r>
              <a:rPr lang="ru-RU"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обращения, поступившие в </a:t>
            </a: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надзорной деятельности и профилактической работы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87509" y="169282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398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387509" y="223361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62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387510" y="285460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 smtClean="0">
                <a:effectLst/>
                <a:latin typeface="Times New Roman" panose="02020603050405020304" pitchFamily="18" charset="0"/>
              </a:rPr>
              <a:t>6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3387511" y="344655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 smtClean="0">
                <a:effectLst/>
                <a:latin typeface="Times New Roman" panose="02020603050405020304" pitchFamily="18" charset="0"/>
              </a:rPr>
              <a:t>24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666470" y="34817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79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7666470" y="29560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24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7668342" y="23300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 smtClean="0">
                <a:effectLst/>
                <a:latin typeface="Times New Roman" panose="02020603050405020304" pitchFamily="18" charset="0"/>
              </a:rPr>
              <a:t>66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7668343" y="185286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7668344" y="126504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 smtClean="0">
                <a:effectLst/>
                <a:latin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6349961" y="436080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538</a:t>
            </a:r>
            <a:endParaRPr lang="ru-RU" dirty="0"/>
          </a:p>
        </p:txBody>
      </p:sp>
      <p:sp>
        <p:nvSpPr>
          <p:cNvPr id="61" name="Line 14"/>
          <p:cNvSpPr/>
          <p:nvPr/>
        </p:nvSpPr>
        <p:spPr>
          <a:xfrm flipV="1">
            <a:off x="1" y="5092030"/>
            <a:ext cx="9143999" cy="0"/>
          </a:xfrm>
          <a:prstGeom prst="line">
            <a:avLst/>
          </a:prstGeom>
          <a:ln w="57150">
            <a:solidFill>
              <a:srgbClr val="4F81BD">
                <a:lumMod val="60000"/>
                <a:lumOff val="40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46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/>
          <p:nvPr/>
        </p:nvSpPr>
        <p:spPr>
          <a:xfrm>
            <a:off x="0" y="-7349"/>
            <a:ext cx="9144000" cy="53799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algn="ctr">
              <a:spcBef>
                <a:spcPts val="281"/>
              </a:spcBef>
              <a:tabLst>
                <a:tab pos="0" algn="l"/>
              </a:tabLst>
            </a:pPr>
            <a:endParaRPr lang="ru-RU" sz="1400" spc="-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81"/>
              </a:spcBef>
              <a:tabLst>
                <a:tab pos="0" algn="l"/>
              </a:tabLst>
            </a:pPr>
            <a:r>
              <a:rPr lang="ru-RU" sz="1400" spc="-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57528" y="18366"/>
            <a:ext cx="467834" cy="48656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46542"/>
            <a:ext cx="9144000" cy="6729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vert="horz" lIns="91354" tIns="45677" rIns="91354" bIns="45677" rtlCol="0" anchor="ctr">
            <a:normAutofit fontScale="97500"/>
          </a:bodyPr>
          <a:lstStyle>
            <a:lvl1pPr algn="ctr" defTabSz="9134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рассмотрения обращений граждан и организаций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365440"/>
              </p:ext>
            </p:extLst>
          </p:nvPr>
        </p:nvGraphicFramePr>
        <p:xfrm>
          <a:off x="1972491" y="1419622"/>
          <a:ext cx="5199017" cy="323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Line 14"/>
          <p:cNvSpPr/>
          <p:nvPr/>
        </p:nvSpPr>
        <p:spPr>
          <a:xfrm flipV="1">
            <a:off x="1" y="5092030"/>
            <a:ext cx="9143999" cy="0"/>
          </a:xfrm>
          <a:prstGeom prst="line">
            <a:avLst/>
          </a:prstGeom>
          <a:ln w="57150">
            <a:solidFill>
              <a:srgbClr val="4F81BD">
                <a:lumMod val="60000"/>
                <a:lumOff val="40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563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/>
          <p:nvPr/>
        </p:nvSpPr>
        <p:spPr>
          <a:xfrm>
            <a:off x="0" y="-7349"/>
            <a:ext cx="9144000" cy="53799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algn="ctr">
              <a:spcBef>
                <a:spcPts val="281"/>
              </a:spcBef>
              <a:tabLst>
                <a:tab pos="0" algn="l"/>
              </a:tabLst>
            </a:pPr>
            <a:endParaRPr lang="ru-RU" sz="1400" spc="-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81"/>
              </a:spcBef>
              <a:tabLst>
                <a:tab pos="0" algn="l"/>
              </a:tabLst>
            </a:pPr>
            <a:r>
              <a:rPr lang="ru-RU" sz="1400" spc="-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57528" y="18366"/>
            <a:ext cx="467834" cy="48656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546542"/>
            <a:ext cx="9144000" cy="6729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vert="horz" lIns="91354" tIns="45677" rIns="91354" bIns="45677" rtlCol="0" anchor="ctr">
            <a:normAutofit fontScale="97500" lnSpcReduction="10000"/>
          </a:bodyPr>
          <a:lstStyle>
            <a:lvl1pPr algn="ctr" defTabSz="9134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обращений граждан и организаций, поступивших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Главное управление МЧС России по Республике Коми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102448"/>
              </p:ext>
            </p:extLst>
          </p:nvPr>
        </p:nvGraphicFramePr>
        <p:xfrm>
          <a:off x="57528" y="1235399"/>
          <a:ext cx="8950789" cy="3769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000"/>
                <a:gridCol w="6037975"/>
                <a:gridCol w="913746"/>
                <a:gridCol w="848478"/>
                <a:gridCol w="884590"/>
              </a:tblGrid>
              <a:tr h="189049">
                <a:tc>
                  <a:txBody>
                    <a:bodyPr/>
                    <a:lstStyle/>
                    <a:p>
                      <a:pPr algn="ctr" fontAlgn="ctr"/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обращений по вопросам борьбы с коррупцией</a:t>
                      </a: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5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обращений по обжалованию решений государственных органов и должностных лиц</a:t>
                      </a: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Государственная безопасность, борьба с терроризмом и экстремизмом</a:t>
                      </a:r>
                      <a:endParaRPr lang="ru-RU" sz="105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+ 100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отношения (прохождение службы, трудовые конфликты, разрешение трудовых споров)</a:t>
                      </a: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- 56,2 %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5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Факты противоправного поведения сотрудников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0,0 %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противопожарной службы, соблюдение норм противопожарной безопасности (пожарная безопасность, разъяснение требований пожарной безопасности)</a:t>
                      </a: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Жилищные вопросы (жилищные вопросы военнослужащих, граждан, уволенных с военной службы, предоставление служебного жилья, предоставление субсидий на приобретение жилья)</a:t>
                      </a: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- 28,6 %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1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Вопросы, связанные с рассмотрением обращений граждан</a:t>
                      </a: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+ 54,5 %</a:t>
                      </a: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+ 60,0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1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 (содержание общего имущества, перебои в электроснабжении, водоснабжении, тепло- и газоснабжении)</a:t>
                      </a: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+ 40,0 %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5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чрезвычайных ситуаций природного и техногенного характера, преодоление последствий </a:t>
                      </a: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- 60,0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0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(государственная инспекция по маломерным судам (ГИМС), борьба с аварийностью, безопасность дорожного движения, транспортная безопасность</a:t>
                      </a: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- 2,9%</a:t>
                      </a: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82" marR="8182" marT="818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176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и информатизация (оказание услуг в электронном виде, запросы архивных данных)</a:t>
                      </a: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+ 71,5 %</a:t>
                      </a: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82" marR="8182" marT="81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1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61949</TotalTime>
  <Words>811</Words>
  <Application>Microsoft Office PowerPoint</Application>
  <PresentationFormat>Экран (16:9)</PresentationFormat>
  <Paragraphs>212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DejaVu Sans</vt:lpstr>
      <vt:lpstr>Times New Roman</vt:lpstr>
      <vt:lpstr>14_Тема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МЧС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11.03.2019</dc:title>
  <dc:subject/>
  <dc:creator>Виктор Рубан</dc:creator>
  <cp:keywords>селектор селектор</cp:keywords>
  <dc:description/>
  <cp:lastModifiedBy>Ольга Н. Грибкова</cp:lastModifiedBy>
  <cp:revision>6041</cp:revision>
  <cp:lastPrinted>2024-06-25T14:11:47Z</cp:lastPrinted>
  <dcterms:created xsi:type="dcterms:W3CDTF">2008-11-27T11:41:39Z</dcterms:created>
  <dcterms:modified xsi:type="dcterms:W3CDTF">2024-07-02T06:54:13Z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(16:9)</vt:lpwstr>
  </property>
  <property fmtid="{D5CDD505-2E9C-101B-9397-08002B2CF9AE}" pid="4" name="Slides">
    <vt:i4>2</vt:i4>
  </property>
</Properties>
</file>